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5"/>
  </p:handoutMasterIdLst>
  <p:sldIdLst>
    <p:sldId id="256" r:id="rId3"/>
    <p:sldId id="260" r:id="rId5"/>
    <p:sldId id="257" r:id="rId6"/>
    <p:sldId id="258" r:id="rId7"/>
    <p:sldId id="259" r:id="rId8"/>
    <p:sldId id="264" r:id="rId9"/>
    <p:sldId id="265" r:id="rId10"/>
    <p:sldId id="266" r:id="rId11"/>
    <p:sldId id="269" r:id="rId12"/>
    <p:sldId id="270" r:id="rId13"/>
    <p:sldId id="271" r:id="rId14"/>
  </p:sldIdLst>
  <p:sldSz cx="9144000" cy="6858000" type="screen4x3"/>
  <p:notesSz cx="6858000" cy="9144000"/>
  <p:defaultTextStyle>
    <a:defPPr>
      <a:defRPr lang="es-E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4B14"/>
    <a:srgbClr val="FF0000"/>
    <a:srgbClr val="422C16"/>
    <a:srgbClr val="0C788E"/>
    <a:srgbClr val="006666"/>
    <a:srgbClr val="0099CC"/>
    <a:srgbClr val="111111"/>
    <a:srgbClr val="663300"/>
    <a:srgbClr val="3366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322"/>
    <p:restoredTop sz="94652"/>
  </p:normalViewPr>
  <p:slideViewPr>
    <p:cSldViewPr showGuides="1">
      <p:cViewPr varScale="1">
        <p:scale>
          <a:sx n="73" d="100"/>
          <a:sy n="73" d="100"/>
        </p:scale>
        <p:origin x="-1002" y="-90"/>
      </p:cViewPr>
      <p:guideLst>
        <p:guide orient="horz" pos="2160"/>
        <p:guide pos="290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Марија Милићевић</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Марија Милићевић</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1"/>
          </p:cNvSpPr>
          <p:nvPr>
            <p:ph type="hdr" sz="quarter"/>
          </p:nvPr>
        </p:nvSpPr>
        <p:spPr/>
        <p:txBody>
          <a:bodyPr/>
          <a:p>
            <a:r>
              <a:rPr lang="en-US"/>
              <a:t>Марија Милићевић</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1"/>
          </p:cNvSpPr>
          <p:nvPr>
            <p:ph type="hdr" sz="quarter"/>
          </p:nvPr>
        </p:nvSpPr>
        <p:spPr/>
        <p:txBody>
          <a:bodyPr/>
          <a:p>
            <a:r>
              <a:rPr lang="en-US"/>
              <a:t>Марија Милићевић</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1"/>
          </p:cNvSpPr>
          <p:nvPr>
            <p:ph type="hdr" sz="quarter"/>
          </p:nvPr>
        </p:nvSpPr>
        <p:spPr/>
        <p:txBody>
          <a:bodyPr/>
          <a:p>
            <a:r>
              <a:rPr lang="en-US"/>
              <a:t>Марија Милићевић</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1"/>
          </p:cNvSpPr>
          <p:nvPr>
            <p:ph type="hdr" sz="quarter"/>
          </p:nvPr>
        </p:nvSpPr>
        <p:spPr/>
        <p:txBody>
          <a:bodyPr/>
          <a:p>
            <a:r>
              <a:rPr lang="en-US"/>
              <a:t>Марија Милићевић</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1"/>
          </p:cNvSpPr>
          <p:nvPr>
            <p:ph type="hdr" sz="quarter"/>
          </p:nvPr>
        </p:nvSpPr>
        <p:spPr/>
        <p:txBody>
          <a:bodyPr/>
          <a:p>
            <a:r>
              <a:rPr lang="en-US"/>
              <a:t>Марија Милићевић</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r>
              <a:rPr lang="es-ES"/>
              <a:t>Марија Милићевић</a:t>
            </a:r>
            <a:endParaRPr lang="es-ES"/>
          </a:p>
        </p:txBody>
      </p:sp>
      <p:sp>
        <p:nvSpPr>
          <p:cNvPr id="6" name="Slide Number Placeholder 5"/>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r>
              <a:rPr lang="es-ES"/>
              <a:t>Марија Милићевић</a:t>
            </a:r>
            <a:endParaRPr lang="es-ES"/>
          </a:p>
        </p:txBody>
      </p:sp>
      <p:sp>
        <p:nvSpPr>
          <p:cNvPr id="6" name="Slide Number Placeholder 5"/>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r>
              <a:rPr lang="es-ES"/>
              <a:t>Марија Милићевић</a:t>
            </a:r>
            <a:endParaRPr lang="es-ES"/>
          </a:p>
        </p:txBody>
      </p:sp>
      <p:sp>
        <p:nvSpPr>
          <p:cNvPr id="6" name="Slide Number Placeholder 5"/>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r>
              <a:rPr lang="es-ES"/>
              <a:t>Марија Милићевић</a:t>
            </a:r>
            <a:endParaRPr lang="es-ES"/>
          </a:p>
        </p:txBody>
      </p:sp>
      <p:sp>
        <p:nvSpPr>
          <p:cNvPr id="6" name="Slide Number Placeholder 5"/>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r>
              <a:rPr lang="es-ES"/>
              <a:t>Марија Милићевић</a:t>
            </a:r>
            <a:endParaRPr lang="es-ES"/>
          </a:p>
        </p:txBody>
      </p:sp>
      <p:sp>
        <p:nvSpPr>
          <p:cNvPr id="6" name="Slide Number Placeholder 5"/>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s-ES"/>
          </a:p>
        </p:txBody>
      </p:sp>
      <p:sp>
        <p:nvSpPr>
          <p:cNvPr id="6" name="Footer Placeholder 5"/>
          <p:cNvSpPr>
            <a:spLocks noGrp="1"/>
          </p:cNvSpPr>
          <p:nvPr>
            <p:ph type="ftr" sz="quarter" idx="11"/>
          </p:nvPr>
        </p:nvSpPr>
        <p:spPr/>
        <p:txBody>
          <a:bodyPr/>
          <a:lstStyle/>
          <a:p>
            <a:pPr lvl="0"/>
            <a:r>
              <a:rPr lang="es-ES"/>
              <a:t>Марија Милићевић</a:t>
            </a:r>
            <a:endParaRPr lang="es-ES"/>
          </a:p>
        </p:txBody>
      </p:sp>
      <p:sp>
        <p:nvSpPr>
          <p:cNvPr id="7" name="Slide Number Placeholder 6"/>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s-ES"/>
          </a:p>
        </p:txBody>
      </p:sp>
      <p:sp>
        <p:nvSpPr>
          <p:cNvPr id="8" name="Footer Placeholder 7"/>
          <p:cNvSpPr>
            <a:spLocks noGrp="1"/>
          </p:cNvSpPr>
          <p:nvPr>
            <p:ph type="ftr" sz="quarter" idx="11"/>
          </p:nvPr>
        </p:nvSpPr>
        <p:spPr/>
        <p:txBody>
          <a:bodyPr/>
          <a:lstStyle/>
          <a:p>
            <a:pPr lvl="0"/>
            <a:r>
              <a:rPr lang="es-ES"/>
              <a:t>Марија Милићевић</a:t>
            </a:r>
            <a:endParaRPr lang="es-ES"/>
          </a:p>
        </p:txBody>
      </p:sp>
      <p:sp>
        <p:nvSpPr>
          <p:cNvPr id="9" name="Slide Number Placeholder 8"/>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s-ES"/>
          </a:p>
        </p:txBody>
      </p:sp>
      <p:sp>
        <p:nvSpPr>
          <p:cNvPr id="4" name="Footer Placeholder 3"/>
          <p:cNvSpPr>
            <a:spLocks noGrp="1"/>
          </p:cNvSpPr>
          <p:nvPr>
            <p:ph type="ftr" sz="quarter" idx="11"/>
          </p:nvPr>
        </p:nvSpPr>
        <p:spPr/>
        <p:txBody>
          <a:bodyPr/>
          <a:lstStyle/>
          <a:p>
            <a:pPr lvl="0"/>
            <a:r>
              <a:rPr lang="es-ES"/>
              <a:t>Марија Милићевић</a:t>
            </a:r>
            <a:endParaRPr lang="es-ES"/>
          </a:p>
        </p:txBody>
      </p:sp>
      <p:sp>
        <p:nvSpPr>
          <p:cNvPr id="5" name="Slide Number Placeholder 4"/>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s-ES"/>
          </a:p>
        </p:txBody>
      </p:sp>
      <p:sp>
        <p:nvSpPr>
          <p:cNvPr id="3" name="Footer Placeholder 2"/>
          <p:cNvSpPr>
            <a:spLocks noGrp="1"/>
          </p:cNvSpPr>
          <p:nvPr>
            <p:ph type="ftr" sz="quarter" idx="11"/>
          </p:nvPr>
        </p:nvSpPr>
        <p:spPr/>
        <p:txBody>
          <a:bodyPr/>
          <a:lstStyle/>
          <a:p>
            <a:pPr lvl="0"/>
            <a:r>
              <a:rPr lang="es-ES"/>
              <a:t>Марија Милићевић</a:t>
            </a:r>
            <a:endParaRPr lang="es-ES"/>
          </a:p>
        </p:txBody>
      </p:sp>
      <p:sp>
        <p:nvSpPr>
          <p:cNvPr id="4" name="Slide Number Placeholder 3"/>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s-ES"/>
          </a:p>
        </p:txBody>
      </p:sp>
      <p:sp>
        <p:nvSpPr>
          <p:cNvPr id="6" name="Footer Placeholder 5"/>
          <p:cNvSpPr>
            <a:spLocks noGrp="1"/>
          </p:cNvSpPr>
          <p:nvPr>
            <p:ph type="ftr" sz="quarter" idx="11"/>
          </p:nvPr>
        </p:nvSpPr>
        <p:spPr/>
        <p:txBody>
          <a:bodyPr/>
          <a:lstStyle/>
          <a:p>
            <a:pPr lvl="0"/>
            <a:r>
              <a:rPr lang="es-ES"/>
              <a:t>Марија Милићевић</a:t>
            </a:r>
            <a:endParaRPr lang="es-ES"/>
          </a:p>
        </p:txBody>
      </p:sp>
      <p:sp>
        <p:nvSpPr>
          <p:cNvPr id="7" name="Slide Number Placeholder 6"/>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s-ES"/>
          </a:p>
        </p:txBody>
      </p:sp>
      <p:sp>
        <p:nvSpPr>
          <p:cNvPr id="6" name="Footer Placeholder 5"/>
          <p:cNvSpPr>
            <a:spLocks noGrp="1"/>
          </p:cNvSpPr>
          <p:nvPr>
            <p:ph type="ftr" sz="quarter" idx="11"/>
          </p:nvPr>
        </p:nvSpPr>
        <p:spPr/>
        <p:txBody>
          <a:bodyPr/>
          <a:lstStyle/>
          <a:p>
            <a:pPr lvl="0"/>
            <a:r>
              <a:rPr lang="es-ES"/>
              <a:t>Марија Милићевић</a:t>
            </a:r>
            <a:endParaRPr lang="es-ES"/>
          </a:p>
        </p:txBody>
      </p:sp>
      <p:sp>
        <p:nvSpPr>
          <p:cNvPr id="7" name="Slide Number Placeholder 6"/>
          <p:cNvSpPr>
            <a:spLocks noGrp="1"/>
          </p:cNvSpPr>
          <p:nvPr>
            <p:ph type="sldNum" sz="quarter" idx="12"/>
          </p:nvPr>
        </p:nvSpPr>
        <p:spPr/>
        <p:txBody>
          <a:bodyPr/>
          <a:lstStyle/>
          <a:p>
            <a:pPr lvl="0"/>
            <a:fld id="{9A0DB2DC-4C9A-4742-B13C-FB6460FD3503}" type="slidenum">
              <a:rPr lang="es-ES"/>
            </a:fld>
            <a:endParaRPr lang="es-ES"/>
          </a:p>
        </p:txBody>
      </p:sp>
    </p:spTree>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Title 1025"/>
          <p:cNvSpPr>
            <a:spLocks noGrp="1"/>
          </p:cNvSpPr>
          <p:nvPr>
            <p:ph type="title"/>
          </p:nvPr>
        </p:nvSpPr>
        <p:spPr>
          <a:xfrm>
            <a:off x="457200" y="274638"/>
            <a:ext cx="8229600" cy="1143000"/>
          </a:xfrm>
          <a:prstGeom prst="rect">
            <a:avLst/>
          </a:prstGeom>
          <a:noFill/>
          <a:ln w="9525">
            <a:noFill/>
          </a:ln>
        </p:spPr>
        <p:txBody>
          <a:bodyPr anchor="ctr"/>
          <a:p>
            <a:pPr lvl="0"/>
            <a:r>
              <a:rPr dirty="0"/>
              <a:t>Haga clic para cambiar el estilo de título	</a:t>
            </a:r>
            <a:endParaRPr dirty="0"/>
          </a:p>
        </p:txBody>
      </p:sp>
      <p:sp>
        <p:nvSpPr>
          <p:cNvPr id="1027" name="Text Placeholder 1026"/>
          <p:cNvSpPr>
            <a:spLocks noGrp="1"/>
          </p:cNvSpPr>
          <p:nvPr>
            <p:ph type="body" idx="1"/>
          </p:nvPr>
        </p:nvSpPr>
        <p:spPr>
          <a:xfrm>
            <a:off x="457200" y="1600200"/>
            <a:ext cx="8229600" cy="4525963"/>
          </a:xfrm>
          <a:prstGeom prst="rect">
            <a:avLst/>
          </a:prstGeom>
          <a:noFill/>
          <a:ln w="9525">
            <a:noFill/>
          </a:ln>
        </p:spPr>
        <p:txBody>
          <a:bodyPr/>
          <a:p>
            <a:pPr lvl="0"/>
            <a:r>
              <a:rPr dirty="0"/>
              <a:t>Haga clic para modificar el estilo de texto del patrón</a:t>
            </a:r>
            <a:endParaRPr dirty="0"/>
          </a:p>
          <a:p>
            <a:pPr lvl="1"/>
            <a:r>
              <a:rPr dirty="0"/>
              <a:t>Segundo nivel</a:t>
            </a:r>
            <a:endParaRPr dirty="0"/>
          </a:p>
          <a:p>
            <a:pPr lvl="2"/>
            <a:r>
              <a:rPr dirty="0"/>
              <a:t>Tercer nivel</a:t>
            </a:r>
            <a:endParaRPr dirty="0"/>
          </a:p>
          <a:p>
            <a:pPr lvl="3"/>
            <a:r>
              <a:rPr dirty="0"/>
              <a:t>Cuarto nivel</a:t>
            </a:r>
            <a:endParaRPr dirty="0"/>
          </a:p>
          <a:p>
            <a:pPr lvl="4"/>
            <a:r>
              <a:rPr dirty="0"/>
              <a:t>Quinto nivel</a:t>
            </a:r>
            <a:endParaRPr dirty="0"/>
          </a:p>
        </p:txBody>
      </p:sp>
      <p:sp>
        <p:nvSpPr>
          <p:cNvPr id="1028" name="Date Placeholder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es-ES"/>
          </a:p>
        </p:txBody>
      </p:sp>
      <p:sp>
        <p:nvSpPr>
          <p:cNvPr id="1029" name="Footer Placeholder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r>
              <a:rPr lang="es-ES"/>
              <a:t>Марија Милићевић</a:t>
            </a:r>
            <a:endParaRPr lang="es-ES"/>
          </a:p>
        </p:txBody>
      </p:sp>
      <p:sp>
        <p:nvSpPr>
          <p:cNvPr id="1030" name="Slide Number Placeholder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es-ES"/>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7.png"/><Relationship Id="rId1" Type="http://schemas.openxmlformats.org/officeDocument/2006/relationships/hyperlink" Target="https://docs.google.com/forms/d/e/1FAIpQLSewV5XbN_2Cpf4PgoUiS5UScCGH2SiRbaJk6RYnynqcUZOUQg/viewfor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198" name="Title 2197"/>
          <p:cNvSpPr>
            <a:spLocks noGrp="1"/>
          </p:cNvSpPr>
          <p:nvPr>
            <p:ph type="ctrTitle"/>
          </p:nvPr>
        </p:nvSpPr>
        <p:spPr>
          <a:xfrm>
            <a:off x="684213" y="333375"/>
            <a:ext cx="7772400" cy="1470025"/>
          </a:xfrm>
        </p:spPr>
        <p:txBody>
          <a:bodyPr anchor="ctr"/>
          <a:p>
            <a:pPr defTabSz="914400">
              <a:buClrTx/>
              <a:buSzTx/>
              <a:buFontTx/>
            </a:pPr>
            <a:r>
              <a:rPr lang="sr-Cyrl-RS" sz="4400" kern="1200" baseline="0" err="1">
                <a:ln w="22225">
                  <a:solidFill>
                    <a:schemeClr val="accent2"/>
                  </a:solidFill>
                  <a:prstDash val="solid"/>
                </a:ln>
                <a:solidFill>
                  <a:schemeClr val="accent2">
                    <a:lumMod val="40000"/>
                    <a:lumOff val="60000"/>
                  </a:schemeClr>
                </a:solidFill>
                <a:effectLst/>
                <a:latin typeface="Arial" panose="020B0604020202020204" pitchFamily="34" charset="0"/>
                <a:ea typeface="Arial" panose="020B0604020202020204" pitchFamily="34" charset="0"/>
              </a:rPr>
              <a:t>ПРИКАЗ ПОДАТАКА</a:t>
            </a:r>
            <a:endParaRPr lang="sr-Cyrl-RS" sz="4400" kern="1200" baseline="0" err="1">
              <a:ln w="22225">
                <a:solidFill>
                  <a:schemeClr val="accent2"/>
                </a:solidFill>
                <a:prstDash val="solid"/>
              </a:ln>
              <a:solidFill>
                <a:schemeClr val="accent2">
                  <a:lumMod val="40000"/>
                  <a:lumOff val="60000"/>
                </a:schemeClr>
              </a:solidFill>
              <a:effectLst/>
              <a:latin typeface="Arial" panose="020B0604020202020204" pitchFamily="34" charset="0"/>
              <a:ea typeface="Arial" panose="020B0604020202020204" pitchFamily="34" charset="0"/>
            </a:endParaRPr>
          </a:p>
        </p:txBody>
      </p:sp>
      <p:sp>
        <p:nvSpPr>
          <p:cNvPr id="2199" name="Subtitle 2198"/>
          <p:cNvSpPr>
            <a:spLocks noGrp="1"/>
          </p:cNvSpPr>
          <p:nvPr>
            <p:ph type="subTitle" idx="1"/>
          </p:nvPr>
        </p:nvSpPr>
        <p:spPr>
          <a:xfrm>
            <a:off x="1403350" y="1484630"/>
            <a:ext cx="6457950" cy="1657985"/>
          </a:xfrm>
        </p:spPr>
        <p:txBody>
          <a:bodyPr/>
          <a:p>
            <a:pPr defTabSz="914400">
              <a:buClrTx/>
              <a:buSzTx/>
              <a:buFontTx/>
            </a:pPr>
            <a:r>
              <a:rPr lang="sr-Cyrl-RS" sz="2400" kern="1200" baseline="0" err="1">
                <a:solidFill>
                  <a:schemeClr val="tx1"/>
                </a:solidFill>
                <a:effectLst>
                  <a:outerShdw blurRad="38100" dist="19050" dir="2700000" algn="tl" rotWithShape="0">
                    <a:schemeClr val="dk1">
                      <a:alpha val="40000"/>
                    </a:schemeClr>
                  </a:outerShdw>
                </a:effectLst>
                <a:latin typeface="Arial" panose="020B0604020202020204" pitchFamily="34" charset="0"/>
                <a:ea typeface="Arial" panose="020B0604020202020204" pitchFamily="34" charset="0"/>
              </a:rPr>
              <a:t>Тимска настава</a:t>
            </a:r>
            <a:endParaRPr lang="sr-Cyrl-RS" sz="2400" kern="1200" baseline="0" err="1">
              <a:solidFill>
                <a:srgbClr val="5F5F5F"/>
              </a:solidFill>
              <a:latin typeface="Arial" panose="020B0604020202020204" pitchFamily="34" charset="0"/>
              <a:ea typeface="Arial" panose="020B0604020202020204" pitchFamily="34" charset="0"/>
            </a:endParaRPr>
          </a:p>
          <a:p>
            <a:pPr defTabSz="914400">
              <a:buClrTx/>
              <a:buSzTx/>
              <a:buFontTx/>
            </a:pPr>
            <a:r>
              <a:rPr lang="sr-Cyrl-RS" sz="2400" kern="1200" baseline="0">
                <a:gradFill>
                  <a:gsLst>
                    <a:gs pos="21000">
                      <a:srgbClr val="53575C"/>
                    </a:gs>
                    <a:gs pos="88000">
                      <a:srgbClr val="C5C7CA"/>
                    </a:gs>
                  </a:gsLst>
                  <a:lin ang="5400000"/>
                </a:gradFill>
                <a:effectLst/>
                <a:latin typeface="Arial" panose="020B0604020202020204" pitchFamily="34" charset="0"/>
                <a:ea typeface="Arial" panose="020B0604020202020204" pitchFamily="34" charset="0"/>
              </a:rPr>
              <a:t>математика, биологија, географија</a:t>
            </a:r>
            <a:endParaRPr lang="sr-Cyrl-RS" sz="2400" kern="1200" baseline="0">
              <a:gradFill>
                <a:gsLst>
                  <a:gs pos="21000">
                    <a:srgbClr val="53575C"/>
                  </a:gs>
                  <a:gs pos="88000">
                    <a:srgbClr val="C5C7CA"/>
                  </a:gs>
                </a:gsLst>
                <a:lin ang="5400000"/>
              </a:gradFill>
              <a:effectLst/>
              <a:latin typeface="Arial" panose="020B0604020202020204" pitchFamily="34" charset="0"/>
              <a:ea typeface="Arial" panose="020B0604020202020204" pitchFamily="34" charset="0"/>
            </a:endParaRPr>
          </a:p>
          <a:p>
            <a:pPr defTabSz="914400">
              <a:buClrTx/>
              <a:buSzTx/>
              <a:buFontTx/>
            </a:pPr>
            <a:r>
              <a:rPr lang="en-US" sz="2400" kern="1200" baseline="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Arial" panose="020B0604020202020204" pitchFamily="34" charset="0"/>
                <a:ea typeface="Arial" panose="020B0604020202020204" pitchFamily="34" charset="0"/>
              </a:rPr>
              <a:t>by </a:t>
            </a:r>
            <a:r>
              <a:rPr lang="sr-Cyrl-RS" altLang="en-US" sz="2400" kern="1200" baseline="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Arial" panose="020B0604020202020204" pitchFamily="34" charset="0"/>
                <a:ea typeface="Arial" panose="020B0604020202020204" pitchFamily="34" charset="0"/>
              </a:rPr>
              <a:t>Марија Милићевић</a:t>
            </a:r>
            <a:endParaRPr lang="sr-Cyrl-RS" altLang="en-US" sz="2400" kern="1200" baseline="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Arial" panose="020B0604020202020204" pitchFamily="34" charset="0"/>
              <a:ea typeface="Arial" panose="020B0604020202020204" pitchFamily="34" charset="0"/>
            </a:endParaRPr>
          </a:p>
        </p:txBody>
      </p:sp>
      <p:sp>
        <p:nvSpPr>
          <p:cNvPr id="2" name="Footer Placeholder 1"/>
          <p:cNvSpPr>
            <a:spLocks noGrp="1"/>
          </p:cNvSpPr>
          <p:nvPr>
            <p:ph type="ftr" sz="quarter" idx="11"/>
          </p:nvPr>
        </p:nvSpPr>
        <p:spPr>
          <a:xfrm>
            <a:off x="5656580" y="5789930"/>
            <a:ext cx="2895600" cy="476250"/>
          </a:xfrm>
        </p:spPr>
        <p:txBody>
          <a:bodyPr/>
          <a:p>
            <a:pPr lvl="0"/>
            <a:r>
              <a:rPr lang="es-ES"/>
              <a:t>Марија Милићевић</a:t>
            </a:r>
            <a:endParaRPr lang="es-E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9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8" grpId="0"/>
      <p:bldP spid="2198" grpId="1"/>
      <p:bldP spid="2199" grpId="0" build="p"/>
      <p:bldP spid="2199"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Математика</a:t>
            </a:r>
            <a:endParaRPr lang="sr-Cyrl-RS" altLang="en-US"/>
          </a:p>
        </p:txBody>
      </p:sp>
      <p:sp>
        <p:nvSpPr>
          <p:cNvPr id="3" name="Content Placeholder 2"/>
          <p:cNvSpPr>
            <a:spLocks noGrp="1"/>
          </p:cNvSpPr>
          <p:nvPr>
            <p:ph sz="half" idx="1"/>
          </p:nvPr>
        </p:nvSpPr>
        <p:spPr>
          <a:xfrm>
            <a:off x="457200" y="1600200"/>
            <a:ext cx="4032250" cy="3559175"/>
          </a:xfrm>
          <a:ln w="28575" cmpd="sng">
            <a:solidFill>
              <a:srgbClr val="00B050"/>
            </a:solidFill>
            <a:prstDash val="solid"/>
          </a:ln>
        </p:spPr>
        <p:txBody>
          <a:bodyPr/>
          <a:p>
            <a:pPr marL="0" indent="0">
              <a:buNone/>
            </a:pPr>
            <a:r>
              <a:rPr lang="sr-Cyrl-RS" altLang="en-US" sz="1400"/>
              <a:t>	</a:t>
            </a:r>
            <a:r>
              <a:rPr lang="en-US" sz="1400" b="1">
                <a:solidFill>
                  <a:srgbClr val="EA4B14"/>
                </a:solidFill>
              </a:rPr>
              <a:t>Гугл упитник</a:t>
            </a:r>
            <a:r>
              <a:rPr lang="en-US" sz="1400"/>
              <a:t> ће имати мало више питања, али ево мале помоћи како бисте се потрудили да пре попуњавања упитника упамтите само важне информације:</a:t>
            </a:r>
            <a:endParaRPr lang="en-US" sz="1400"/>
          </a:p>
          <a:p>
            <a:r>
              <a:rPr lang="en-US" sz="1400"/>
              <a:t>Да ли је у свету више гојазних људи било 1975. или 2016. године?</a:t>
            </a:r>
            <a:endParaRPr lang="en-US" sz="1400"/>
          </a:p>
          <a:p>
            <a:r>
              <a:rPr lang="en-US" sz="1400"/>
              <a:t>Да ли је 2016. године било мање или више од половине одраслих  с прекомерном телесном масом?</a:t>
            </a:r>
            <a:endParaRPr lang="en-US" sz="1400"/>
          </a:p>
          <a:p>
            <a:r>
              <a:rPr lang="en-US" sz="1400"/>
              <a:t>Да ли је проценат гојазних био већи 1975. или 2016. године?</a:t>
            </a:r>
            <a:endParaRPr lang="en-US" sz="1400"/>
          </a:p>
          <a:p>
            <a:r>
              <a:rPr lang="en-US" sz="1400"/>
              <a:t>Колики су проценат целе популације 2016. године чинили одрасли?</a:t>
            </a:r>
            <a:endParaRPr lang="en-US" sz="1400"/>
          </a:p>
          <a:p>
            <a:r>
              <a:rPr lang="en-US" sz="1400"/>
              <a:t>Процени број гојазних људи у острвској држави Науру?</a:t>
            </a:r>
            <a:endParaRPr lang="en-US" sz="1400"/>
          </a:p>
          <a:p>
            <a:pPr marL="0" indent="0">
              <a:buNone/>
            </a:pPr>
            <a:r>
              <a:rPr lang="en-US" sz="1400"/>
              <a:t>.</a:t>
            </a:r>
            <a:endParaRPr lang="en-US" sz="1400"/>
          </a:p>
        </p:txBody>
      </p:sp>
      <p:sp>
        <p:nvSpPr>
          <p:cNvPr id="5" name="Footer Placeholder 4"/>
          <p:cNvSpPr>
            <a:spLocks noGrp="1"/>
          </p:cNvSpPr>
          <p:nvPr>
            <p:ph type="ftr" sz="quarter" idx="11"/>
          </p:nvPr>
        </p:nvSpPr>
        <p:spPr>
          <a:xfrm>
            <a:off x="2447290" y="6344920"/>
            <a:ext cx="2895600" cy="476250"/>
          </a:xfrm>
        </p:spPr>
        <p:txBody>
          <a:bodyPr/>
          <a:p>
            <a:pPr lvl="0"/>
            <a:r>
              <a:rPr lang="es-ES"/>
              <a:t>Марија Милићевић</a:t>
            </a:r>
            <a:endParaRPr lang="es-ES"/>
          </a:p>
        </p:txBody>
      </p:sp>
      <p:pic>
        <p:nvPicPr>
          <p:cNvPr id="6" name="Content Placeholder 5"/>
          <p:cNvPicPr>
            <a:picLocks noChangeAspect="1"/>
          </p:cNvPicPr>
          <p:nvPr>
            <p:ph sz="half" idx="2"/>
          </p:nvPr>
        </p:nvPicPr>
        <p:blipFill>
          <a:blip r:embed="rId1"/>
          <a:stretch>
            <a:fillRect/>
          </a:stretch>
        </p:blipFill>
        <p:spPr>
          <a:xfrm>
            <a:off x="5342890" y="1600200"/>
            <a:ext cx="2584450" cy="2143125"/>
          </a:xfrm>
          <a:prstGeom prst="rect">
            <a:avLst/>
          </a:prstGeom>
        </p:spPr>
      </p:pic>
      <p:sp>
        <p:nvSpPr>
          <p:cNvPr id="7" name="Text Box 6"/>
          <p:cNvSpPr txBox="1"/>
          <p:nvPr/>
        </p:nvSpPr>
        <p:spPr>
          <a:xfrm>
            <a:off x="4662805" y="3990975"/>
            <a:ext cx="3502660" cy="1168400"/>
          </a:xfrm>
          <a:prstGeom prst="rect">
            <a:avLst/>
          </a:prstGeom>
          <a:noFill/>
          <a:ln w="28575" cmpd="sng">
            <a:solidFill>
              <a:srgbClr val="00B050"/>
            </a:solidFill>
            <a:prstDash val="solid"/>
          </a:ln>
        </p:spPr>
        <p:txBody>
          <a:bodyPr wrap="square" rtlCol="0" anchor="t">
            <a:spAutoFit/>
          </a:bodyPr>
          <a:p>
            <a:r>
              <a:rPr lang="en-US" sz="1400">
                <a:sym typeface="+mn-ea"/>
              </a:rPr>
              <a:t>Као што видите, на нека питања већ имате написан одговор у подацима које смо вам дале, али за нека ћете морати мало да се потрудите  и истражите како бисте нашли </a:t>
            </a:r>
            <a:r>
              <a:rPr lang="sr-Cyrl-RS" altLang="en-US" sz="1400">
                <a:sym typeface="+mn-ea"/>
              </a:rPr>
              <a:t>о</a:t>
            </a:r>
            <a:r>
              <a:rPr lang="en-US" sz="1400">
                <a:sym typeface="+mn-ea"/>
              </a:rPr>
              <a:t>дговарајући податак</a:t>
            </a:r>
            <a:r>
              <a:rPr lang="sr-Cyrl-RS" altLang="en-US" sz="1400">
                <a:sym typeface="+mn-ea"/>
              </a:rPr>
              <a:t>.</a:t>
            </a:r>
            <a:endParaRPr lang="sr-Cyrl-RS" altLang="en-US" sz="1400">
              <a:sym typeface="+mn-ea"/>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strips(downLeft)">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strips(downLeft)">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strips(downLef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strips(downLeft)">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strips(downLeft)">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strips(downLeft)">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strips(downLeft)">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strips(downLeft)">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heel(1)">
                                      <p:cBhvr>
                                        <p:cTn id="52" dur="20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strips(downLeft)">
                                      <p:cBhvr>
                                        <p:cTn id="5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animBg="1" build="p"/>
      <p:bldP spid="3" grpId="1" animBg="1" build="p"/>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Хвала на пажњи!</a:t>
            </a:r>
            <a:endParaRPr lang="sr-Cyrl-RS" altLang="en-US"/>
          </a:p>
        </p:txBody>
      </p:sp>
      <p:sp>
        <p:nvSpPr>
          <p:cNvPr id="3" name="Content Placeholder 2"/>
          <p:cNvSpPr>
            <a:spLocks noGrp="1"/>
          </p:cNvSpPr>
          <p:nvPr>
            <p:ph sz="half" idx="1"/>
          </p:nvPr>
        </p:nvSpPr>
        <p:spPr/>
        <p:txBody>
          <a:bodyPr/>
          <a:p>
            <a:pPr marL="0" indent="0" algn="ctr">
              <a:buNone/>
            </a:pPr>
            <a:r>
              <a:rPr lang="en-US"/>
              <a:t>Само кликните на линк </a:t>
            </a:r>
            <a:r>
              <a:rPr lang="en-US">
                <a:ln w="22225">
                  <a:solidFill>
                    <a:schemeClr val="accent2"/>
                  </a:solidFill>
                  <a:prstDash val="solid"/>
                </a:ln>
                <a:solidFill>
                  <a:schemeClr val="accent2">
                    <a:lumMod val="40000"/>
                    <a:lumOff val="60000"/>
                  </a:schemeClr>
                </a:solidFill>
                <a:effectLst/>
                <a:hlinkClick r:id="rId1" action="ppaction://hlinkfile"/>
              </a:rPr>
              <a:t>овде</a:t>
            </a:r>
            <a:r>
              <a:rPr lang="en-US"/>
              <a:t> и одвешће вас до упитника који треба да попуните</a:t>
            </a:r>
            <a:r>
              <a:rPr lang="sr-Cyrl-RS" altLang="en-US"/>
              <a:t>. </a:t>
            </a:r>
            <a:endParaRPr lang="sr-Cyrl-RS" altLang="en-US"/>
          </a:p>
          <a:p>
            <a:pPr marL="0" indent="0" algn="ctr">
              <a:buNone/>
            </a:pPr>
            <a:r>
              <a:rPr lang="sr-Cyrl-RS" altLang="en-US"/>
              <a:t>Срећно!</a:t>
            </a:r>
            <a:endParaRPr lang="sr-Cyrl-RS" altLang="en-US"/>
          </a:p>
        </p:txBody>
      </p:sp>
      <p:sp>
        <p:nvSpPr>
          <p:cNvPr id="4" name="Content Placeholder 3"/>
          <p:cNvSpPr>
            <a:spLocks noGrp="1"/>
          </p:cNvSpPr>
          <p:nvPr>
            <p:ph sz="half" idx="2"/>
          </p:nvPr>
        </p:nvSpPr>
        <p:spPr>
          <a:xfrm>
            <a:off x="4654550" y="1600200"/>
            <a:ext cx="4032250" cy="2448560"/>
          </a:xfrm>
          <a:ln>
            <a:solidFill>
              <a:srgbClr val="C00000"/>
            </a:solidFill>
          </a:ln>
        </p:spPr>
        <p:txBody>
          <a:bodyPr/>
          <a:p>
            <a:endParaRPr lang="en-US" sz="800"/>
          </a:p>
          <a:p>
            <a:pPr marL="0" indent="0" algn="ctr">
              <a:buNone/>
            </a:pPr>
            <a:r>
              <a:rPr lang="en-US" sz="1600">
                <a:solidFill>
                  <a:srgbClr val="FF0000"/>
                </a:solidFill>
              </a:rPr>
              <a:t>Знам да сте сви помислили да је ово игрица</a:t>
            </a:r>
            <a:endParaRPr lang="en-US" sz="1600">
              <a:solidFill>
                <a:srgbClr val="FF0000"/>
              </a:solidFill>
            </a:endParaRPr>
          </a:p>
          <a:p>
            <a:pPr marL="0" indent="0" algn="ctr">
              <a:buNone/>
            </a:pPr>
            <a:r>
              <a:rPr lang="en-US" sz="1600">
                <a:solidFill>
                  <a:srgbClr val="FF0000"/>
                </a:solidFill>
              </a:rPr>
              <a:t>И морам вам рећи да сте били у праву</a:t>
            </a:r>
            <a:endParaRPr lang="en-US" sz="1600">
              <a:solidFill>
                <a:srgbClr val="FF0000"/>
              </a:solidFill>
            </a:endParaRPr>
          </a:p>
          <a:p>
            <a:pPr marL="0" indent="0" algn="ctr">
              <a:buNone/>
            </a:pPr>
            <a:r>
              <a:rPr lang="en-US" sz="1600">
                <a:solidFill>
                  <a:srgbClr val="FF0000"/>
                </a:solidFill>
              </a:rPr>
              <a:t>Само што није баш обична,</a:t>
            </a:r>
            <a:endParaRPr lang="en-US" sz="1600">
              <a:solidFill>
                <a:srgbClr val="FF0000"/>
              </a:solidFill>
            </a:endParaRPr>
          </a:p>
          <a:p>
            <a:pPr marL="0" indent="0" algn="ctr">
              <a:buNone/>
            </a:pPr>
            <a:r>
              <a:rPr lang="en-US" sz="1600">
                <a:solidFill>
                  <a:srgbClr val="FF0000"/>
                </a:solidFill>
              </a:rPr>
              <a:t>Већ игрица за мозак, главу.</a:t>
            </a:r>
            <a:endParaRPr lang="en-US" sz="1600">
              <a:solidFill>
                <a:srgbClr val="FF0000"/>
              </a:solidFill>
            </a:endParaRPr>
          </a:p>
          <a:p>
            <a:pPr marL="0" indent="0" algn="ctr">
              <a:buNone/>
            </a:pPr>
            <a:r>
              <a:rPr lang="en-US" sz="1600">
                <a:solidFill>
                  <a:srgbClr val="FF0000"/>
                </a:solidFill>
              </a:rPr>
              <a:t>Не знам колико волите боју плаву</a:t>
            </a:r>
            <a:endParaRPr lang="en-US" sz="1600">
              <a:solidFill>
                <a:srgbClr val="FF0000"/>
              </a:solidFill>
            </a:endParaRPr>
          </a:p>
          <a:p>
            <a:pPr marL="0" indent="0" algn="ctr">
              <a:buNone/>
            </a:pPr>
            <a:r>
              <a:rPr lang="en-US" sz="1600">
                <a:solidFill>
                  <a:srgbClr val="FF0000"/>
                </a:solidFill>
              </a:rPr>
              <a:t>Али овим знањем стећи ћете праву славу!</a:t>
            </a:r>
            <a:endParaRPr lang="en-US" sz="800"/>
          </a:p>
          <a:p>
            <a:endParaRPr lang="en-US" sz="800"/>
          </a:p>
          <a:p>
            <a:pPr marL="0" indent="0">
              <a:buNone/>
            </a:pPr>
            <a:r>
              <a:rPr lang="en-US" sz="800"/>
              <a:t>  </a:t>
            </a:r>
            <a:endParaRPr lang="en-US" sz="800"/>
          </a:p>
          <a:p>
            <a:endParaRPr lang="en-US" sz="800"/>
          </a:p>
        </p:txBody>
      </p:sp>
      <p:sp>
        <p:nvSpPr>
          <p:cNvPr id="5" name="Footer Placeholder 4"/>
          <p:cNvSpPr>
            <a:spLocks noGrp="1"/>
          </p:cNvSpPr>
          <p:nvPr>
            <p:ph type="ftr" sz="quarter" idx="11"/>
          </p:nvPr>
        </p:nvSpPr>
        <p:spPr>
          <a:xfrm>
            <a:off x="2346325" y="6301740"/>
            <a:ext cx="2895600" cy="476250"/>
          </a:xfrm>
        </p:spPr>
        <p:txBody>
          <a:bodyPr/>
          <a:p>
            <a:pPr lvl="0"/>
            <a:r>
              <a:rPr lang="es-ES"/>
              <a:t>Марија Милићевић</a:t>
            </a:r>
            <a:endParaRPr lang="es-ES"/>
          </a:p>
        </p:txBody>
      </p:sp>
      <p:pic>
        <p:nvPicPr>
          <p:cNvPr id="6" name="Picture 5"/>
          <p:cNvPicPr>
            <a:picLocks noChangeAspect="1"/>
          </p:cNvPicPr>
          <p:nvPr/>
        </p:nvPicPr>
        <p:blipFill>
          <a:blip r:embed="rId2"/>
          <a:stretch>
            <a:fillRect/>
          </a:stretch>
        </p:blipFill>
        <p:spPr>
          <a:xfrm>
            <a:off x="3676650" y="4139565"/>
            <a:ext cx="2827655" cy="1774190"/>
          </a:xfrm>
          <a:prstGeom prst="rect">
            <a:avLst/>
          </a:prstGeom>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decel="50000" fill="hold">
                                          <p:stCondLst>
                                            <p:cond delay="0"/>
                                          </p:stCondLst>
                                        </p:cTn>
                                        <p:tgtEl>
                                          <p:spTgt spid="4">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bg/>
                                          </p:spTgt>
                                        </p:tgtEl>
                                        <p:attrNameLst>
                                          <p:attrName>ppt_w</p:attrName>
                                        </p:attrNameLst>
                                      </p:cBhvr>
                                      <p:tavLst>
                                        <p:tav tm="0">
                                          <p:val>
                                            <p:strVal val="#ppt_w*.05"/>
                                          </p:val>
                                        </p:tav>
                                        <p:tav tm="100000">
                                          <p:val>
                                            <p:strVal val="#ppt_w"/>
                                          </p:val>
                                        </p:tav>
                                      </p:tavLst>
                                    </p:anim>
                                    <p:anim calcmode="lin" valueType="num">
                                      <p:cBhvr>
                                        <p:cTn id="10" dur="1000" fill="hold"/>
                                        <p:tgtEl>
                                          <p:spTgt spid="4">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p:cTn id="43"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p:cTn id="55"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p:cTn id="67"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4">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4">
                                            <p:txEl>
                                              <p:pRg st="6" end="6"/>
                                            </p:txEl>
                                          </p:spTgt>
                                        </p:tgtEl>
                                        <p:attrNameLst>
                                          <p:attrName>style.visibility</p:attrName>
                                        </p:attrNameLst>
                                      </p:cBhvr>
                                      <p:to>
                                        <p:strVal val="visible"/>
                                      </p:to>
                                    </p:set>
                                    <p:anim calcmode="lin" valueType="num">
                                      <p:cBhvr>
                                        <p:cTn id="79"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4">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4">
                                            <p:txEl>
                                              <p:pRg st="8" end="8"/>
                                            </p:txEl>
                                          </p:spTgt>
                                        </p:tgtEl>
                                        <p:attrNameLst>
                                          <p:attrName>style.visibility</p:attrName>
                                        </p:attrNameLst>
                                      </p:cBhvr>
                                      <p:to>
                                        <p:strVal val="visible"/>
                                      </p:to>
                                    </p:set>
                                    <p:anim calcmode="lin" valueType="num">
                                      <p:cBhvr>
                                        <p:cTn id="91" dur="500" decel="50000" fill="hold">
                                          <p:stCondLst>
                                            <p:cond delay="0"/>
                                          </p:stCondLst>
                                        </p:cTn>
                                        <p:tgtEl>
                                          <p:spTgt spid="4">
                                            <p:txEl>
                                              <p:pRg st="8" end="8"/>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4">
                                            <p:txEl>
                                              <p:pRg st="8" end="8"/>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4">
                                            <p:txEl>
                                              <p:pRg st="8" end="8"/>
                                            </p:txEl>
                                          </p:spTgt>
                                        </p:tgtEl>
                                        <p:attrNameLst>
                                          <p:attrName>ppt_w</p:attrName>
                                        </p:attrNameLst>
                                      </p:cBhvr>
                                      <p:tavLst>
                                        <p:tav tm="0">
                                          <p:val>
                                            <p:strVal val="#ppt_w*.05"/>
                                          </p:val>
                                        </p:tav>
                                        <p:tav tm="100000">
                                          <p:val>
                                            <p:strVal val="#ppt_w"/>
                                          </p:val>
                                        </p:tav>
                                      </p:tavLst>
                                    </p:anim>
                                    <p:anim calcmode="lin" valueType="num">
                                      <p:cBhvr>
                                        <p:cTn id="94" dur="10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4">
                                            <p:txEl>
                                              <p:pRg st="8" end="8"/>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4">
                                            <p:txEl>
                                              <p:pRg st="8" end="8"/>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4">
                                            <p:txEl>
                                              <p:pRg st="8" end="8"/>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4">
                                            <p:txEl>
                                              <p:pRg st="8" end="8"/>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48" presetClass="entr" presetSubtype="0" accel="50000" fill="hold" nodeType="clickEffect">
                                  <p:stCondLst>
                                    <p:cond delay="0"/>
                                  </p:stCondLst>
                                  <p:childTnLst>
                                    <p:set>
                                      <p:cBhvr>
                                        <p:cTn id="102" dur="1" fill="hold">
                                          <p:stCondLst>
                                            <p:cond delay="0"/>
                                          </p:stCondLst>
                                        </p:cTn>
                                        <p:tgtEl>
                                          <p:spTgt spid="6"/>
                                        </p:tgtEl>
                                        <p:attrNameLst>
                                          <p:attrName>style.visibility</p:attrName>
                                        </p:attrNameLst>
                                      </p:cBhvr>
                                      <p:to>
                                        <p:strVal val="visible"/>
                                      </p:to>
                                    </p:set>
                                    <p:anim calcmode="lin" valueType="num">
                                      <p:cBhvr>
                                        <p:cTn id="103"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04"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05" dur="1000" fill="hold"/>
                                        <p:tgtEl>
                                          <p:spTgt spid="6"/>
                                        </p:tgtEl>
                                        <p:attrNameLst>
                                          <p:attrName>ppt_y</p:attrName>
                                        </p:attrNameLst>
                                      </p:cBhvr>
                                      <p:tavLst>
                                        <p:tav tm="0">
                                          <p:val>
                                            <p:strVal val="#ppt_y"/>
                                          </p:val>
                                        </p:tav>
                                        <p:tav tm="100000">
                                          <p:val>
                                            <p:strVal val="#ppt_y"/>
                                          </p:val>
                                        </p:tav>
                                      </p:tavLst>
                                    </p:anim>
                                    <p:animEffect transition="in" filter="fade">
                                      <p:cBhvr>
                                        <p:cTn id="106" dur="1000"/>
                                        <p:tgtEl>
                                          <p:spTgt spid="6"/>
                                        </p:tgtEl>
                                      </p:cBhvr>
                                    </p:animEffect>
                                  </p:childTnLst>
                                </p:cTn>
                              </p:par>
                            </p:childTnLst>
                          </p:cTn>
                        </p:par>
                      </p:childTnLst>
                    </p:cTn>
                  </p:par>
                  <p:par>
                    <p:cTn id="107" fill="hold">
                      <p:stCondLst>
                        <p:cond delay="indefinite"/>
                      </p:stCondLst>
                      <p:childTnLst>
                        <p:par>
                          <p:cTn id="108" fill="hold">
                            <p:stCondLst>
                              <p:cond delay="0"/>
                            </p:stCondLst>
                            <p:childTnLst>
                              <p:par>
                                <p:cTn id="109" presetID="17" presetClass="entr" presetSubtype="10" fill="hold" grpId="0" nodeType="clickEffect">
                                  <p:stCondLst>
                                    <p:cond delay="0"/>
                                  </p:stCondLst>
                                  <p:childTnLst>
                                    <p:set>
                                      <p:cBhvr>
                                        <p:cTn id="110" dur="1" fill="hold">
                                          <p:stCondLst>
                                            <p:cond delay="0"/>
                                          </p:stCondLst>
                                        </p:cTn>
                                        <p:tgtEl>
                                          <p:spTgt spid="3">
                                            <p:txEl>
                                              <p:pRg st="0" end="0"/>
                                            </p:txEl>
                                          </p:spTgt>
                                        </p:tgtEl>
                                        <p:attrNameLst>
                                          <p:attrName>style.visibility</p:attrName>
                                        </p:attrNameLst>
                                      </p:cBhvr>
                                      <p:to>
                                        <p:strVal val="visible"/>
                                      </p:to>
                                    </p:set>
                                    <p:anim calcmode="lin" valueType="num">
                                      <p:cBhvr>
                                        <p:cTn id="1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12"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17" presetClass="entr" presetSubtype="10" fill="hold" grpId="0" nodeType="clickEffect">
                                  <p:stCondLst>
                                    <p:cond delay="0"/>
                                  </p:stCondLst>
                                  <p:childTnLst>
                                    <p:set>
                                      <p:cBhvr>
                                        <p:cTn id="116" dur="1" fill="hold">
                                          <p:stCondLst>
                                            <p:cond delay="0"/>
                                          </p:stCondLst>
                                        </p:cTn>
                                        <p:tgtEl>
                                          <p:spTgt spid="3">
                                            <p:txEl>
                                              <p:pRg st="1" end="1"/>
                                            </p:txEl>
                                          </p:spTgt>
                                        </p:tgtEl>
                                        <p:attrNameLst>
                                          <p:attrName>style.visibility</p:attrName>
                                        </p:attrNameLst>
                                      </p:cBhvr>
                                      <p:to>
                                        <p:strVal val="visible"/>
                                      </p:to>
                                    </p:set>
                                    <p:anim calcmode="lin" valueType="num">
                                      <p:cBhvr>
                                        <p:cTn id="1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19" fill="hold">
                      <p:stCondLst>
                        <p:cond delay="indefinite"/>
                      </p:stCondLst>
                      <p:childTnLst>
                        <p:par>
                          <p:cTn id="120" fill="hold">
                            <p:stCondLst>
                              <p:cond delay="0"/>
                            </p:stCondLst>
                            <p:childTnLst>
                              <p:par>
                                <p:cTn id="121" presetID="27" presetClass="entr" presetSubtype="0" fill="hold" grpId="0" nodeType="clickEffect">
                                  <p:stCondLst>
                                    <p:cond delay="0"/>
                                  </p:stCondLst>
                                  <p:iterate type="lt">
                                    <p:tmPct val="50000"/>
                                  </p:iterate>
                                  <p:childTnLst>
                                    <p:set>
                                      <p:cBhvr>
                                        <p:cTn id="122" dur="1" fill="hold">
                                          <p:stCondLst>
                                            <p:cond delay="0"/>
                                          </p:stCondLst>
                                        </p:cTn>
                                        <p:tgtEl>
                                          <p:spTgt spid="2"/>
                                        </p:tgtEl>
                                        <p:attrNameLst>
                                          <p:attrName>style.visibility</p:attrName>
                                        </p:attrNameLst>
                                      </p:cBhvr>
                                      <p:to>
                                        <p:strVal val="visible"/>
                                      </p:to>
                                    </p:set>
                                    <p:anim calcmode="discrete" valueType="clr">
                                      <p:cBhvr override="childStyle">
                                        <p:cTn id="123"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124" dur="80"/>
                                        <p:tgtEl>
                                          <p:spTgt spid="2"/>
                                        </p:tgtEl>
                                        <p:attrNameLst>
                                          <p:attrName>fillcolor</p:attrName>
                                        </p:attrNameLst>
                                      </p:cBhvr>
                                      <p:tavLst>
                                        <p:tav tm="0">
                                          <p:val>
                                            <p:clrVal>
                                              <a:schemeClr val="accent2"/>
                                            </p:clrVal>
                                          </p:val>
                                        </p:tav>
                                        <p:tav tm="50000">
                                          <p:val>
                                            <p:clrVal>
                                              <a:schemeClr val="hlink"/>
                                            </p:clrVal>
                                          </p:val>
                                        </p:tav>
                                      </p:tavLst>
                                    </p:anim>
                                    <p:set>
                                      <p:cBhvr>
                                        <p:cTn id="125"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build="p"/>
      <p:bldP spid="4" grpId="1" animBg="1" build="p"/>
      <p:bldP spid="3" grpId="0" build="p"/>
      <p:bldP spid="3" grpId="1" build="p"/>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1600"/>
              <a:t>У организацији овог часа су ми помогле наставница географије, </a:t>
            </a:r>
            <a:r>
              <a:rPr lang="en-US" sz="1600" b="1"/>
              <a:t>Ивана Јанковић</a:t>
            </a:r>
            <a:r>
              <a:rPr lang="en-US" sz="1600"/>
              <a:t>, и наставница биологије, </a:t>
            </a:r>
            <a:r>
              <a:rPr lang="en-US" sz="1600" b="1"/>
              <a:t>Данијела Стефановић</a:t>
            </a:r>
            <a:r>
              <a:rPr lang="en-US" sz="1600"/>
              <a:t>, које су за вас такође припремиле одређени материјал који ће се наћи у овој презентацији.</a:t>
            </a:r>
            <a:endParaRPr lang="en-US" sz="1600"/>
          </a:p>
        </p:txBody>
      </p:sp>
      <p:sp>
        <p:nvSpPr>
          <p:cNvPr id="4" name="Footer Placeholder 3"/>
          <p:cNvSpPr>
            <a:spLocks noGrp="1"/>
          </p:cNvSpPr>
          <p:nvPr>
            <p:ph type="ftr" sz="quarter" idx="11"/>
          </p:nvPr>
        </p:nvSpPr>
        <p:spPr>
          <a:xfrm>
            <a:off x="2370455" y="6387465"/>
            <a:ext cx="2895600" cy="476250"/>
          </a:xfrm>
        </p:spPr>
        <p:txBody>
          <a:bodyPr/>
          <a:p>
            <a:pPr lvl="0"/>
            <a:r>
              <a:rPr lang="es-ES"/>
              <a:t>Марија Милићевић</a:t>
            </a:r>
            <a:endParaRPr lang="es-ES"/>
          </a:p>
        </p:txBody>
      </p:sp>
      <p:sp>
        <p:nvSpPr>
          <p:cNvPr id="3" name="Content Placeholder 2"/>
          <p:cNvSpPr>
            <a:spLocks noGrp="1"/>
          </p:cNvSpPr>
          <p:nvPr>
            <p:ph idx="1"/>
          </p:nvPr>
        </p:nvSpPr>
        <p:spPr>
          <a:xfrm>
            <a:off x="457200" y="1600200"/>
            <a:ext cx="8229600" cy="2890520"/>
          </a:xfrm>
          <a:ln w="28575" cmpd="sng">
            <a:solidFill>
              <a:srgbClr val="00B050"/>
            </a:solidFill>
            <a:prstDash val="solid"/>
          </a:ln>
        </p:spPr>
        <p:txBody>
          <a:bodyPr/>
          <a:p>
            <a:r>
              <a:rPr lang="en-US" sz="1600"/>
              <a:t>Пошто ћете на РТС-у научити који све начини постоје да се одређени подаци прикажу уз помоћ координатног система (најчешће првог квадранта), овде ћете бити у прилици да обновите проценте и тиме ћу вам олакшати рачунање података које треба приказати. </a:t>
            </a:r>
            <a:endParaRPr lang="en-US" sz="1600"/>
          </a:p>
          <a:p>
            <a:endParaRPr lang="en-US" sz="1600"/>
          </a:p>
          <a:p>
            <a:r>
              <a:rPr lang="sr-Cyrl-RS" altLang="en-US" sz="1600"/>
              <a:t>Тема ће бити </a:t>
            </a:r>
            <a:r>
              <a:rPr lang="sr-Cyrl-RS" altLang="en-US" sz="1600" b="1">
                <a:solidFill>
                  <a:schemeClr val="accent2">
                    <a:lumMod val="60000"/>
                    <a:lumOff val="40000"/>
                  </a:schemeClr>
                </a:solidFill>
              </a:rPr>
              <a:t>“Гојазност у свету и држави Науру”</a:t>
            </a:r>
            <a:endParaRPr lang="sr-Cyrl-RS" altLang="en-US" sz="1600"/>
          </a:p>
          <a:p>
            <a:endParaRPr lang="sr-Cyrl-RS" altLang="en-US" sz="1600"/>
          </a:p>
          <a:p>
            <a:r>
              <a:rPr lang="sr-Cyrl-RS" altLang="en-US" sz="1600"/>
              <a:t> Даћу вам одређене податке о броју становника у свету, као и броју гојазних људи, како бисте могли да одговорите на питања која ћу вам поставити на крају ове презентације.</a:t>
            </a:r>
            <a:endParaRPr lang="sr-Cyrl-RS" altLang="en-US" sz="160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animBg="1" build="p"/>
      <p:bldP spid="3" grpId="1" animBg="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8" name="Title 106497"/>
          <p:cNvSpPr>
            <a:spLocks noGrp="1"/>
          </p:cNvSpPr>
          <p:nvPr>
            <p:ph type="title"/>
          </p:nvPr>
        </p:nvSpPr>
        <p:spPr>
          <a:xfrm>
            <a:off x="395288" y="188913"/>
            <a:ext cx="8229600" cy="981075"/>
          </a:xfrm>
        </p:spPr>
        <p:txBody>
          <a:bodyPr anchor="ctr"/>
          <a:p>
            <a:r>
              <a:rPr lang="sr-Cyrl-RS">
                <a:solidFill>
                  <a:schemeClr val="tx1"/>
                </a:solidFill>
              </a:rPr>
              <a:t>Биологија</a:t>
            </a:r>
            <a:endParaRPr lang="sr-Cyrl-RS">
              <a:solidFill>
                <a:schemeClr val="tx1"/>
              </a:solidFill>
            </a:endParaRPr>
          </a:p>
        </p:txBody>
      </p:sp>
      <p:sp>
        <p:nvSpPr>
          <p:cNvPr id="106499" name="Text Placeholder 106498"/>
          <p:cNvSpPr>
            <a:spLocks noGrp="1"/>
          </p:cNvSpPr>
          <p:nvPr>
            <p:ph type="body" idx="1"/>
          </p:nvPr>
        </p:nvSpPr>
        <p:spPr/>
        <p:txBody>
          <a:bodyPr/>
          <a:p>
            <a:endParaRPr sz="800"/>
          </a:p>
          <a:p>
            <a:pPr marL="0" indent="0" algn="ctr">
              <a:buNone/>
            </a:pPr>
            <a:r>
              <a:rPr sz="2000"/>
              <a:t>Гојазност</a:t>
            </a:r>
            <a:endParaRPr sz="800"/>
          </a:p>
          <a:p>
            <a:endParaRPr sz="800"/>
          </a:p>
          <a:p>
            <a:pPr marL="0" indent="0" algn="just">
              <a:buNone/>
            </a:pPr>
            <a:r>
              <a:rPr sz="1600"/>
              <a:t>         Гојазност је хронична болест која настаје услед повећања масног ткива у организму, изнад </a:t>
            </a:r>
            <a:r>
              <a:rPr sz="1600">
                <a:solidFill>
                  <a:srgbClr val="FF0000"/>
                </a:solidFill>
              </a:rPr>
              <a:t>30% код жена</a:t>
            </a:r>
            <a:r>
              <a:rPr sz="1600"/>
              <a:t> и </a:t>
            </a:r>
            <a:r>
              <a:rPr sz="1600">
                <a:solidFill>
                  <a:srgbClr val="FF0000"/>
                </a:solidFill>
              </a:rPr>
              <a:t>25% код мушкараца</a:t>
            </a:r>
            <a:r>
              <a:rPr sz="1600"/>
              <a:t>. Први знак гојазности је промена изгледа тела, односно повећање телесне масе. Први симптом је незадовољство које производи нежељена промена изгледа. То је уједно и најчешћи разлог због кога људи желе да смршају. Остали симптоми и знаци су уствари последице гојазности, пошто гојазност долази веома неприметно (по 1-2 килограма месечно).</a:t>
            </a:r>
            <a:endParaRPr sz="800"/>
          </a:p>
          <a:p>
            <a:endParaRPr sz="800"/>
          </a:p>
          <a:p>
            <a:endParaRPr sz="800"/>
          </a:p>
          <a:p>
            <a:endParaRPr sz="800"/>
          </a:p>
        </p:txBody>
      </p:sp>
      <p:sp>
        <p:nvSpPr>
          <p:cNvPr id="2" name="Footer Placeholder 1"/>
          <p:cNvSpPr>
            <a:spLocks noGrp="1"/>
          </p:cNvSpPr>
          <p:nvPr>
            <p:ph type="ftr" sz="quarter" idx="11"/>
          </p:nvPr>
        </p:nvSpPr>
        <p:spPr>
          <a:xfrm>
            <a:off x="2341880" y="6330315"/>
            <a:ext cx="2895600" cy="476250"/>
          </a:xfrm>
        </p:spPr>
        <p:txBody>
          <a:bodyPr/>
          <a:p>
            <a:pPr lvl="0"/>
            <a:r>
              <a:rPr lang="es-ES"/>
              <a:t>Марија Милићевић</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circle(in)">
                                      <p:cBhvr>
                                        <p:cTn id="7" dur="2000"/>
                                        <p:tgtEl>
                                          <p:spTgt spid="106498"/>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 calcmode="lin" valueType="num">
                                      <p:cBhvr additive="base">
                                        <p:cTn id="12" dur="5000" fill="hold"/>
                                        <p:tgtEl>
                                          <p:spTgt spid="106499">
                                            <p:txEl>
                                              <p:pRg st="1" end="1"/>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106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06499">
                                            <p:txEl>
                                              <p:pRg st="3" end="3"/>
                                            </p:txEl>
                                          </p:spTgt>
                                        </p:tgtEl>
                                        <p:attrNameLst>
                                          <p:attrName>style.visibility</p:attrName>
                                        </p:attrNameLst>
                                      </p:cBhvr>
                                      <p:to>
                                        <p:strVal val="visible"/>
                                      </p:to>
                                    </p:set>
                                    <p:anim calcmode="lin" valueType="num">
                                      <p:cBhvr additive="base">
                                        <p:cTn id="18" dur="5000" fill="hold"/>
                                        <p:tgtEl>
                                          <p:spTgt spid="106499">
                                            <p:txEl>
                                              <p:pRg st="3" end="3"/>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1064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8" grpId="1"/>
      <p:bldP spid="106499" grpId="0" build="p"/>
      <p:bldP spid="106499"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7218" name="Title 137217"/>
          <p:cNvSpPr>
            <a:spLocks noGrp="1"/>
          </p:cNvSpPr>
          <p:nvPr>
            <p:ph type="title"/>
          </p:nvPr>
        </p:nvSpPr>
        <p:spPr>
          <a:xfrm>
            <a:off x="395288" y="188913"/>
            <a:ext cx="8229600" cy="981075"/>
          </a:xfrm>
        </p:spPr>
        <p:txBody>
          <a:bodyPr anchor="ctr"/>
          <a:p>
            <a:br>
              <a:rPr lang="sr-Cyrl-RS">
                <a:solidFill>
                  <a:schemeClr val="tx1"/>
                </a:solidFill>
                <a:sym typeface="+mn-ea"/>
              </a:rPr>
            </a:br>
            <a:r>
              <a:rPr lang="sr-Cyrl-RS">
                <a:solidFill>
                  <a:schemeClr val="tx1"/>
                </a:solidFill>
                <a:sym typeface="+mn-ea"/>
              </a:rPr>
              <a:t>Биологија</a:t>
            </a:r>
            <a:br>
              <a:rPr lang="sr-Cyrl-RS">
                <a:solidFill>
                  <a:schemeClr val="tx1"/>
                </a:solidFill>
              </a:rPr>
            </a:br>
            <a:endParaRPr>
              <a:solidFill>
                <a:schemeClr val="tx1"/>
              </a:solidFill>
            </a:endParaRPr>
          </a:p>
        </p:txBody>
      </p:sp>
      <p:sp>
        <p:nvSpPr>
          <p:cNvPr id="137219" name="Text Placeholder 137218"/>
          <p:cNvSpPr>
            <a:spLocks noGrp="1"/>
          </p:cNvSpPr>
          <p:nvPr>
            <p:ph type="body" idx="1"/>
            <p:custDataLst>
              <p:tags r:id="rId1"/>
            </p:custDataLst>
          </p:nvPr>
        </p:nvSpPr>
        <p:spPr/>
        <p:txBody>
          <a:bodyPr/>
          <a:p>
            <a:pPr marL="0" indent="0" algn="ctr">
              <a:buNone/>
            </a:pPr>
            <a:r>
              <a:rPr sz="1800">
                <a:solidFill>
                  <a:srgbClr val="FF0000"/>
                </a:solidFill>
                <a:sym typeface="+mn-ea"/>
              </a:rPr>
              <a:t>Фактори ризика:</a:t>
            </a:r>
            <a:endParaRPr sz="1800"/>
          </a:p>
          <a:p>
            <a:pPr marL="0" indent="0">
              <a:buNone/>
            </a:pPr>
            <a:endParaRPr sz="1800"/>
          </a:p>
          <a:p>
            <a:r>
              <a:rPr sz="1800">
                <a:sym typeface="+mn-ea"/>
              </a:rPr>
              <a:t>генетски 5-70%</a:t>
            </a:r>
            <a:endParaRPr sz="1800"/>
          </a:p>
          <a:p>
            <a:r>
              <a:rPr sz="1800">
                <a:sym typeface="+mn-ea"/>
              </a:rPr>
              <a:t>недовољна физичка активност</a:t>
            </a:r>
            <a:endParaRPr sz="1800"/>
          </a:p>
          <a:p>
            <a:r>
              <a:rPr sz="1800">
                <a:sym typeface="+mn-ea"/>
              </a:rPr>
              <a:t>социјални фактори (брашно, шећер и маст су јефтине намирнице које изазивају гојење)</a:t>
            </a:r>
            <a:endParaRPr sz="1800"/>
          </a:p>
          <a:p>
            <a:r>
              <a:rPr sz="1800">
                <a:sym typeface="+mn-ea"/>
              </a:rPr>
              <a:t>превелик унос калорија, тј. лоша комбинација намирница</a:t>
            </a:r>
            <a:endParaRPr sz="1800"/>
          </a:p>
          <a:p>
            <a:r>
              <a:rPr sz="1800">
                <a:sym typeface="+mn-ea"/>
              </a:rPr>
              <a:t>културални чиниоци (култ масне хране)</a:t>
            </a:r>
            <a:endParaRPr sz="1800"/>
          </a:p>
          <a:p>
            <a:r>
              <a:rPr sz="1800">
                <a:sym typeface="+mn-ea"/>
              </a:rPr>
              <a:t>остали фактори (трудноћа, прекид пушења, алкохол, неки лекови...)</a:t>
            </a:r>
            <a:endParaRPr sz="1800"/>
          </a:p>
        </p:txBody>
      </p:sp>
      <p:sp>
        <p:nvSpPr>
          <p:cNvPr id="2" name="Footer Placeholder 1"/>
          <p:cNvSpPr>
            <a:spLocks noGrp="1"/>
          </p:cNvSpPr>
          <p:nvPr>
            <p:ph type="ftr" sz="quarter" idx="11"/>
          </p:nvPr>
        </p:nvSpPr>
        <p:spPr>
          <a:xfrm>
            <a:off x="2242185" y="6273800"/>
            <a:ext cx="2895600" cy="476250"/>
          </a:xfrm>
        </p:spPr>
        <p:txBody>
          <a:bodyPr/>
          <a:p>
            <a:pPr lvl="0"/>
            <a:r>
              <a:rPr lang="es-ES"/>
              <a:t>Марија Милићевић</a:t>
            </a:r>
            <a:endParaRPr lang="es-ES"/>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7218"/>
                                        </p:tgtEl>
                                        <p:attrNameLst>
                                          <p:attrName>style.visibility</p:attrName>
                                        </p:attrNameLst>
                                      </p:cBhvr>
                                      <p:to>
                                        <p:strVal val="visible"/>
                                      </p:to>
                                    </p:set>
                                    <p:animEffect transition="in" filter="circle(in)">
                                      <p:cBhvr>
                                        <p:cTn id="7" dur="2000"/>
                                        <p:tgtEl>
                                          <p:spTgt spid="13721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7219">
                                            <p:txEl>
                                              <p:pRg st="0" end="0"/>
                                            </p:txEl>
                                          </p:spTgt>
                                        </p:tgtEl>
                                        <p:attrNameLst>
                                          <p:attrName>style.visibility</p:attrName>
                                        </p:attrNameLst>
                                      </p:cBhvr>
                                      <p:to>
                                        <p:strVal val="visible"/>
                                      </p:to>
                                    </p:set>
                                    <p:anim calcmode="lin" valueType="num">
                                      <p:cBhvr additive="base">
                                        <p:cTn id="12" dur="500"/>
                                        <p:tgtEl>
                                          <p:spTgt spid="137219">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13721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37219">
                                            <p:txEl>
                                              <p:pRg st="2" end="2"/>
                                            </p:txEl>
                                          </p:spTgt>
                                        </p:tgtEl>
                                        <p:attrNameLst>
                                          <p:attrName>style.visibility</p:attrName>
                                        </p:attrNameLst>
                                      </p:cBhvr>
                                      <p:to>
                                        <p:strVal val="visible"/>
                                      </p:to>
                                    </p:set>
                                    <p:anim calcmode="lin" valueType="num">
                                      <p:cBhvr additive="base">
                                        <p:cTn id="18" dur="500"/>
                                        <p:tgtEl>
                                          <p:spTgt spid="137219">
                                            <p:txEl>
                                              <p:pRg st="2" end="2"/>
                                            </p:txEl>
                                          </p:spTgt>
                                        </p:tgtEl>
                                        <p:attrNameLst>
                                          <p:attrName>ppt_y</p:attrName>
                                        </p:attrNameLst>
                                      </p:cBhvr>
                                      <p:tavLst>
                                        <p:tav tm="0">
                                          <p:val>
                                            <p:strVal val="#ppt_y+#ppt_h*1.125000"/>
                                          </p:val>
                                        </p:tav>
                                        <p:tav tm="100000">
                                          <p:val>
                                            <p:strVal val="#ppt_y"/>
                                          </p:val>
                                        </p:tav>
                                      </p:tavLst>
                                    </p:anim>
                                    <p:animEffect transition="in" filter="wipe(up)">
                                      <p:cBhvr>
                                        <p:cTn id="19" dur="500"/>
                                        <p:tgtEl>
                                          <p:spTgt spid="13721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37219">
                                            <p:txEl>
                                              <p:pRg st="3" end="3"/>
                                            </p:txEl>
                                          </p:spTgt>
                                        </p:tgtEl>
                                        <p:attrNameLst>
                                          <p:attrName>style.visibility</p:attrName>
                                        </p:attrNameLst>
                                      </p:cBhvr>
                                      <p:to>
                                        <p:strVal val="visible"/>
                                      </p:to>
                                    </p:set>
                                    <p:anim calcmode="lin" valueType="num">
                                      <p:cBhvr additive="base">
                                        <p:cTn id="24" dur="500"/>
                                        <p:tgtEl>
                                          <p:spTgt spid="137219">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13721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37219">
                                            <p:txEl>
                                              <p:pRg st="4" end="4"/>
                                            </p:txEl>
                                          </p:spTgt>
                                        </p:tgtEl>
                                        <p:attrNameLst>
                                          <p:attrName>style.visibility</p:attrName>
                                        </p:attrNameLst>
                                      </p:cBhvr>
                                      <p:to>
                                        <p:strVal val="visible"/>
                                      </p:to>
                                    </p:set>
                                    <p:anim calcmode="lin" valueType="num">
                                      <p:cBhvr additive="base">
                                        <p:cTn id="30" dur="500"/>
                                        <p:tgtEl>
                                          <p:spTgt spid="137219">
                                            <p:txEl>
                                              <p:pRg st="4" end="4"/>
                                            </p:txEl>
                                          </p:spTgt>
                                        </p:tgtEl>
                                        <p:attrNameLst>
                                          <p:attrName>ppt_y</p:attrName>
                                        </p:attrNameLst>
                                      </p:cBhvr>
                                      <p:tavLst>
                                        <p:tav tm="0">
                                          <p:val>
                                            <p:strVal val="#ppt_y+#ppt_h*1.125000"/>
                                          </p:val>
                                        </p:tav>
                                        <p:tav tm="100000">
                                          <p:val>
                                            <p:strVal val="#ppt_y"/>
                                          </p:val>
                                        </p:tav>
                                      </p:tavLst>
                                    </p:anim>
                                    <p:animEffect transition="in" filter="wipe(up)">
                                      <p:cBhvr>
                                        <p:cTn id="31" dur="500"/>
                                        <p:tgtEl>
                                          <p:spTgt spid="13721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37219">
                                            <p:txEl>
                                              <p:pRg st="5" end="5"/>
                                            </p:txEl>
                                          </p:spTgt>
                                        </p:tgtEl>
                                        <p:attrNameLst>
                                          <p:attrName>style.visibility</p:attrName>
                                        </p:attrNameLst>
                                      </p:cBhvr>
                                      <p:to>
                                        <p:strVal val="visible"/>
                                      </p:to>
                                    </p:set>
                                    <p:anim calcmode="lin" valueType="num">
                                      <p:cBhvr additive="base">
                                        <p:cTn id="36" dur="500"/>
                                        <p:tgtEl>
                                          <p:spTgt spid="137219">
                                            <p:txEl>
                                              <p:pRg st="5" end="5"/>
                                            </p:txEl>
                                          </p:spTgt>
                                        </p:tgtEl>
                                        <p:attrNameLst>
                                          <p:attrName>ppt_y</p:attrName>
                                        </p:attrNameLst>
                                      </p:cBhvr>
                                      <p:tavLst>
                                        <p:tav tm="0">
                                          <p:val>
                                            <p:strVal val="#ppt_y+#ppt_h*1.125000"/>
                                          </p:val>
                                        </p:tav>
                                        <p:tav tm="100000">
                                          <p:val>
                                            <p:strVal val="#ppt_y"/>
                                          </p:val>
                                        </p:tav>
                                      </p:tavLst>
                                    </p:anim>
                                    <p:animEffect transition="in" filter="wipe(up)">
                                      <p:cBhvr>
                                        <p:cTn id="37" dur="500"/>
                                        <p:tgtEl>
                                          <p:spTgt spid="1372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37219">
                                            <p:txEl>
                                              <p:pRg st="6" end="6"/>
                                            </p:txEl>
                                          </p:spTgt>
                                        </p:tgtEl>
                                        <p:attrNameLst>
                                          <p:attrName>style.visibility</p:attrName>
                                        </p:attrNameLst>
                                      </p:cBhvr>
                                      <p:to>
                                        <p:strVal val="visible"/>
                                      </p:to>
                                    </p:set>
                                    <p:anim calcmode="lin" valueType="num">
                                      <p:cBhvr additive="base">
                                        <p:cTn id="42" dur="500"/>
                                        <p:tgtEl>
                                          <p:spTgt spid="137219">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137219">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37219">
                                            <p:txEl>
                                              <p:pRg st="7" end="7"/>
                                            </p:txEl>
                                          </p:spTgt>
                                        </p:tgtEl>
                                        <p:attrNameLst>
                                          <p:attrName>style.visibility</p:attrName>
                                        </p:attrNameLst>
                                      </p:cBhvr>
                                      <p:to>
                                        <p:strVal val="visible"/>
                                      </p:to>
                                    </p:set>
                                    <p:anim calcmode="lin" valueType="num">
                                      <p:cBhvr additive="base">
                                        <p:cTn id="48" dur="500"/>
                                        <p:tgtEl>
                                          <p:spTgt spid="137219">
                                            <p:txEl>
                                              <p:pRg st="7" end="7"/>
                                            </p:txEl>
                                          </p:spTgt>
                                        </p:tgtEl>
                                        <p:attrNameLst>
                                          <p:attrName>ppt_y</p:attrName>
                                        </p:attrNameLst>
                                      </p:cBhvr>
                                      <p:tavLst>
                                        <p:tav tm="0">
                                          <p:val>
                                            <p:strVal val="#ppt_y+#ppt_h*1.125000"/>
                                          </p:val>
                                        </p:tav>
                                        <p:tav tm="100000">
                                          <p:val>
                                            <p:strVal val="#ppt_y"/>
                                          </p:val>
                                        </p:tav>
                                      </p:tavLst>
                                    </p:anim>
                                    <p:animEffect transition="in" filter="wipe(up)">
                                      <p:cBhvr>
                                        <p:cTn id="49" dur="500"/>
                                        <p:tgtEl>
                                          <p:spTgt spid="137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P spid="137218" grpId="1"/>
      <p:bldP spid="137219" grpId="0" build="p"/>
      <p:bldP spid="137219"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2" name="Title 138241"/>
          <p:cNvSpPr>
            <a:spLocks noGrp="1"/>
          </p:cNvSpPr>
          <p:nvPr>
            <p:ph type="title"/>
          </p:nvPr>
        </p:nvSpPr>
        <p:spPr>
          <a:xfrm>
            <a:off x="395288" y="188913"/>
            <a:ext cx="8229600" cy="981075"/>
          </a:xfrm>
        </p:spPr>
        <p:txBody>
          <a:bodyPr anchor="ctr"/>
          <a:p>
            <a:br>
              <a:rPr lang="sr-Cyrl-RS">
                <a:solidFill>
                  <a:schemeClr val="tx1"/>
                </a:solidFill>
                <a:sym typeface="+mn-ea"/>
              </a:rPr>
            </a:br>
            <a:r>
              <a:rPr lang="sr-Cyrl-RS">
                <a:solidFill>
                  <a:schemeClr val="tx1"/>
                </a:solidFill>
                <a:sym typeface="+mn-ea"/>
              </a:rPr>
              <a:t>Биологија</a:t>
            </a:r>
            <a:br>
              <a:rPr lang="sr-Cyrl-RS">
                <a:solidFill>
                  <a:schemeClr val="tx1"/>
                </a:solidFill>
              </a:rPr>
            </a:br>
            <a:endParaRPr>
              <a:solidFill>
                <a:schemeClr val="tx1"/>
              </a:solidFill>
            </a:endParaRPr>
          </a:p>
        </p:txBody>
      </p:sp>
      <p:sp>
        <p:nvSpPr>
          <p:cNvPr id="138243" name="Text Placeholder 138242"/>
          <p:cNvSpPr>
            <a:spLocks noGrp="1"/>
          </p:cNvSpPr>
          <p:nvPr>
            <p:ph type="body" idx="1"/>
          </p:nvPr>
        </p:nvSpPr>
        <p:spPr/>
        <p:txBody>
          <a:bodyPr/>
          <a:p>
            <a:pPr marL="0" indent="0" algn="ctr">
              <a:buNone/>
            </a:pPr>
            <a:r>
              <a:rPr sz="1800">
                <a:solidFill>
                  <a:srgbClr val="FF0000"/>
                </a:solidFill>
                <a:sym typeface="+mn-ea"/>
              </a:rPr>
              <a:t>Симптоми:</a:t>
            </a:r>
            <a:endParaRPr sz="1800"/>
          </a:p>
          <a:p>
            <a:r>
              <a:rPr sz="1800">
                <a:sym typeface="+mn-ea"/>
              </a:rPr>
              <a:t>брзо замарање при раду</a:t>
            </a:r>
            <a:endParaRPr sz="1800"/>
          </a:p>
          <a:p>
            <a:r>
              <a:rPr sz="1800">
                <a:sym typeface="+mn-ea"/>
              </a:rPr>
              <a:t>бол у зглобовима ногу при кретању</a:t>
            </a:r>
            <a:endParaRPr sz="1800"/>
          </a:p>
          <a:p>
            <a:r>
              <a:rPr sz="1800">
                <a:sym typeface="+mn-ea"/>
              </a:rPr>
              <a:t>спонтано смањење физичке активности</a:t>
            </a:r>
            <a:endParaRPr sz="1800">
              <a:sym typeface="+mn-ea"/>
            </a:endParaRPr>
          </a:p>
          <a:p>
            <a:pPr marL="0" indent="0">
              <a:buNone/>
            </a:pPr>
            <a:endParaRPr sz="1800"/>
          </a:p>
          <a:p>
            <a:pPr marL="0" indent="0" algn="ctr">
              <a:buNone/>
            </a:pPr>
            <a:r>
              <a:rPr sz="1800">
                <a:solidFill>
                  <a:srgbClr val="FF0000"/>
                </a:solidFill>
                <a:sym typeface="+mn-ea"/>
              </a:rPr>
              <a:t>Последице:</a:t>
            </a:r>
            <a:endParaRPr sz="1800"/>
          </a:p>
          <a:p>
            <a:r>
              <a:rPr sz="1800">
                <a:sym typeface="+mn-ea"/>
              </a:rPr>
              <a:t>ризик од кардиоваскуларних обољења</a:t>
            </a:r>
            <a:endParaRPr sz="1800"/>
          </a:p>
          <a:p>
            <a:r>
              <a:rPr sz="1800">
                <a:sym typeface="+mn-ea"/>
              </a:rPr>
              <a:t>ризик од настанка неких малигних обољења</a:t>
            </a:r>
            <a:endParaRPr sz="1800"/>
          </a:p>
          <a:p>
            <a:r>
              <a:rPr sz="1800">
                <a:sym typeface="+mn-ea"/>
              </a:rPr>
              <a:t>ризик од настанка упале жучне кесе</a:t>
            </a:r>
            <a:endParaRPr sz="1800"/>
          </a:p>
          <a:p>
            <a:pPr marL="0" indent="0">
              <a:buNone/>
            </a:pPr>
            <a:r>
              <a:rPr sz="1800">
                <a:sym typeface="+mn-ea"/>
              </a:rPr>
              <a:t>                                                                             </a:t>
            </a:r>
            <a:r>
              <a:rPr sz="1800" b="1" i="1">
                <a:sym typeface="+mn-ea"/>
              </a:rPr>
              <a:t>Данијела Стефановић</a:t>
            </a:r>
            <a:endParaRPr sz="1800"/>
          </a:p>
          <a:p>
            <a:endParaRPr sz="1800"/>
          </a:p>
        </p:txBody>
      </p:sp>
      <p:sp>
        <p:nvSpPr>
          <p:cNvPr id="2" name="Footer Placeholder 1"/>
          <p:cNvSpPr>
            <a:spLocks noGrp="1"/>
          </p:cNvSpPr>
          <p:nvPr>
            <p:ph type="ftr" sz="quarter" idx="11"/>
          </p:nvPr>
        </p:nvSpPr>
        <p:spPr>
          <a:xfrm>
            <a:off x="2455545" y="6330315"/>
            <a:ext cx="2895600" cy="476250"/>
          </a:xfrm>
        </p:spPr>
        <p:txBody>
          <a:bodyPr/>
          <a:p>
            <a:pPr lvl="0"/>
            <a:r>
              <a:rPr lang="es-ES"/>
              <a:t>Марија Милићевић</a:t>
            </a:r>
            <a:endParaRPr lang="es-E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8242"/>
                                        </p:tgtEl>
                                        <p:attrNameLst>
                                          <p:attrName>style.visibility</p:attrName>
                                        </p:attrNameLst>
                                      </p:cBhvr>
                                      <p:to>
                                        <p:strVal val="visible"/>
                                      </p:to>
                                    </p:set>
                                    <p:animEffect transition="in" filter="circle(in)">
                                      <p:cBhvr>
                                        <p:cTn id="7" dur="2000"/>
                                        <p:tgtEl>
                                          <p:spTgt spid="13824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824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824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824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824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824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824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824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38243">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38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42" grpId="1"/>
      <p:bldP spid="138243" grpId="0" build="p"/>
      <p:bldP spid="13824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Географија</a:t>
            </a:r>
            <a:endParaRPr lang="sr-Cyrl-RS" altLang="en-US"/>
          </a:p>
        </p:txBody>
      </p:sp>
      <p:sp>
        <p:nvSpPr>
          <p:cNvPr id="3" name="Content Placeholder 2"/>
          <p:cNvSpPr>
            <a:spLocks noGrp="1"/>
          </p:cNvSpPr>
          <p:nvPr>
            <p:ph idx="1"/>
          </p:nvPr>
        </p:nvSpPr>
        <p:spPr>
          <a:xfrm>
            <a:off x="457200" y="1600200"/>
            <a:ext cx="8229600" cy="2747645"/>
          </a:xfrm>
          <a:ln w="28575" cmpd="sng">
            <a:solidFill>
              <a:srgbClr val="00B050"/>
            </a:solidFill>
            <a:prstDash val="solid"/>
          </a:ln>
        </p:spPr>
        <p:txBody>
          <a:bodyPr/>
          <a:p>
            <a:pPr marL="0" indent="0" algn="ctr">
              <a:buNone/>
            </a:pPr>
            <a:r>
              <a:rPr lang="en-US" sz="2000"/>
              <a:t>СВЕТСКА ПОПУЛАЦИЈА</a:t>
            </a:r>
            <a:endParaRPr lang="en-US" sz="2000"/>
          </a:p>
          <a:p>
            <a:pPr marL="0" indent="0">
              <a:buNone/>
            </a:pPr>
            <a:endParaRPr lang="en-US" sz="2000"/>
          </a:p>
          <a:p>
            <a:r>
              <a:rPr lang="en-US" sz="2000"/>
              <a:t>У свету је </a:t>
            </a:r>
            <a:r>
              <a:rPr lang="en-US" sz="2000">
                <a:solidFill>
                  <a:srgbClr val="00B050"/>
                </a:solidFill>
              </a:rPr>
              <a:t>1970.</a:t>
            </a:r>
            <a:r>
              <a:rPr lang="en-US" sz="2000"/>
              <a:t> године било 3 682 488 000 становника, а </a:t>
            </a:r>
            <a:r>
              <a:rPr lang="en-US" sz="2000">
                <a:solidFill>
                  <a:srgbClr val="00B050"/>
                </a:solidFill>
              </a:rPr>
              <a:t>1980.</a:t>
            </a:r>
            <a:r>
              <a:rPr lang="en-US" sz="2000"/>
              <a:t> године 4 439 632 000 становника (за </a:t>
            </a:r>
            <a:r>
              <a:rPr lang="en-US" sz="2000">
                <a:solidFill>
                  <a:srgbClr val="00B050"/>
                </a:solidFill>
              </a:rPr>
              <a:t>1975.</a:t>
            </a:r>
            <a:r>
              <a:rPr lang="en-US" sz="2000"/>
              <a:t> годину процена је 4 милијарде).</a:t>
            </a:r>
            <a:endParaRPr lang="en-US" sz="2000"/>
          </a:p>
          <a:p>
            <a:endParaRPr lang="en-US" sz="2000"/>
          </a:p>
          <a:p>
            <a:r>
              <a:rPr lang="en-US" sz="2000"/>
              <a:t>Године </a:t>
            </a:r>
            <a:r>
              <a:rPr lang="en-US" sz="2000">
                <a:solidFill>
                  <a:srgbClr val="00B050"/>
                </a:solidFill>
              </a:rPr>
              <a:t>2016.</a:t>
            </a:r>
            <a:r>
              <a:rPr lang="en-US" sz="2000"/>
              <a:t> светска популација је достигла 7 432 663 000.</a:t>
            </a:r>
            <a:endParaRPr lang="en-US" sz="2000"/>
          </a:p>
        </p:txBody>
      </p:sp>
      <p:sp>
        <p:nvSpPr>
          <p:cNvPr id="4" name="Footer Placeholder 3"/>
          <p:cNvSpPr>
            <a:spLocks noGrp="1"/>
          </p:cNvSpPr>
          <p:nvPr>
            <p:ph type="ftr" sz="quarter" idx="11"/>
          </p:nvPr>
        </p:nvSpPr>
        <p:spPr>
          <a:xfrm>
            <a:off x="2256155" y="6316345"/>
            <a:ext cx="2895600" cy="476250"/>
          </a:xfrm>
        </p:spPr>
        <p:txBody>
          <a:bodyPr/>
          <a:p>
            <a:pPr lvl="0"/>
            <a:r>
              <a:rPr lang="es-ES"/>
              <a:t>Марија Милићевић</a:t>
            </a:r>
            <a:endParaRPr lang="es-ES"/>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animBg="1" build="p"/>
      <p:bldP spid="3" grpId="1" animBg="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Географија</a:t>
            </a:r>
            <a:endParaRPr lang="sr-Cyrl-RS" altLang="en-US"/>
          </a:p>
        </p:txBody>
      </p:sp>
      <p:sp>
        <p:nvSpPr>
          <p:cNvPr id="4" name="Footer Placeholder 3"/>
          <p:cNvSpPr>
            <a:spLocks noGrp="1"/>
          </p:cNvSpPr>
          <p:nvPr>
            <p:ph type="ftr" sz="quarter" idx="11"/>
          </p:nvPr>
        </p:nvSpPr>
        <p:spPr>
          <a:xfrm>
            <a:off x="2469515" y="6273800"/>
            <a:ext cx="2895600" cy="476250"/>
          </a:xfrm>
        </p:spPr>
        <p:txBody>
          <a:bodyPr/>
          <a:p>
            <a:pPr lvl="0"/>
            <a:r>
              <a:rPr lang="es-ES"/>
              <a:t>Марија Милићевић</a:t>
            </a:r>
            <a:endParaRPr lang="es-ES"/>
          </a:p>
        </p:txBody>
      </p:sp>
      <p:pic>
        <p:nvPicPr>
          <p:cNvPr id="5" name="Content Placeholder 4"/>
          <p:cNvPicPr>
            <a:picLocks noChangeAspect="1"/>
          </p:cNvPicPr>
          <p:nvPr>
            <p:ph sz="half" idx="1"/>
          </p:nvPr>
        </p:nvPicPr>
        <p:blipFill>
          <a:blip r:embed="rId1"/>
          <a:stretch>
            <a:fillRect/>
          </a:stretch>
        </p:blipFill>
        <p:spPr>
          <a:xfrm>
            <a:off x="753745" y="1786890"/>
            <a:ext cx="3053080" cy="2428875"/>
          </a:xfrm>
          <a:prstGeom prst="rect">
            <a:avLst/>
          </a:prstGeom>
        </p:spPr>
      </p:pic>
      <p:pic>
        <p:nvPicPr>
          <p:cNvPr id="6" name="Content Placeholder 5"/>
          <p:cNvPicPr>
            <a:picLocks noChangeAspect="1"/>
          </p:cNvPicPr>
          <p:nvPr>
            <p:ph sz="half" idx="2"/>
          </p:nvPr>
        </p:nvPicPr>
        <p:blipFill>
          <a:blip r:embed="rId2"/>
          <a:stretch>
            <a:fillRect/>
          </a:stretch>
        </p:blipFill>
        <p:spPr>
          <a:xfrm>
            <a:off x="4915535" y="1786890"/>
            <a:ext cx="3382645" cy="2517140"/>
          </a:xfrm>
          <a:prstGeom prst="rect">
            <a:avLst/>
          </a:prstGeom>
        </p:spPr>
      </p:pic>
      <p:sp>
        <p:nvSpPr>
          <p:cNvPr id="7" name="Text Box 6"/>
          <p:cNvSpPr txBox="1"/>
          <p:nvPr/>
        </p:nvSpPr>
        <p:spPr>
          <a:xfrm>
            <a:off x="3302000" y="-3957320"/>
            <a:ext cx="2540000" cy="3046095"/>
          </a:xfrm>
          <a:prstGeom prst="rect">
            <a:avLst/>
          </a:prstGeom>
          <a:noFill/>
        </p:spPr>
        <p:txBody>
          <a:bodyPr wrap="square" rtlCol="0" anchor="t">
            <a:spAutoFit/>
          </a:bodyPr>
          <a:p>
            <a:pPr algn="l"/>
            <a:r>
              <a:rPr lang="en-US" sz="800"/>
              <a:t>   Науру (Пријатно острво) је мала острвска држава у Тихом океану близу екватора. Припада архипелагу Микронезија. Острво је коралног порекла које се налази на врху угашеног подводног вулкана. Клима је топла - месечни просек температуре  је 27,5° С, а количина падавина у току године варира и зависи од феномена Ел Нињо. Годишњи просек падавина је 1900 mm. Од биљног света на острву се могу наћи кокосова палма, хибискус и др. На острву не постоје велике животиње, али има инсеката и морских птица. Глобално загревање прети нестајању овог острва због подизања нивоа океана. Површина ове државе је 21,3 km². </a:t>
            </a:r>
            <a:endParaRPr lang="en-US" sz="800"/>
          </a:p>
          <a:p>
            <a:pPr algn="l"/>
            <a:endParaRPr lang="en-US" sz="800"/>
          </a:p>
          <a:p>
            <a:pPr algn="l"/>
            <a:r>
              <a:rPr lang="en-US" sz="800"/>
              <a:t>       Број становника из 2017. године према подацима Светске банке је 13649. На острву живи 12 племена што је симболично представљено звездом са 12 кракова на застави. По облику владавине је република, а нема званичан главни град. Административно седиште је град Јарен.</a:t>
            </a:r>
            <a:endParaRPr lang="en-US" sz="800"/>
          </a:p>
          <a:p>
            <a:pPr algn="l"/>
            <a:endParaRPr lang="en-US" sz="800"/>
          </a:p>
          <a:p>
            <a:pPr algn="l"/>
            <a:r>
              <a:rPr lang="en-US" sz="800"/>
              <a:t>Ивана Јанковић</a:t>
            </a:r>
            <a:endParaRPr lang="en-US" sz="80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Географија</a:t>
            </a:r>
            <a:endParaRPr lang="sr-Cyrl-RS" altLang="en-US"/>
          </a:p>
        </p:txBody>
      </p:sp>
      <p:sp>
        <p:nvSpPr>
          <p:cNvPr id="3" name="Content Placeholder 2"/>
          <p:cNvSpPr>
            <a:spLocks noGrp="1"/>
          </p:cNvSpPr>
          <p:nvPr>
            <p:ph sz="half" idx="1"/>
          </p:nvPr>
        </p:nvSpPr>
        <p:spPr>
          <a:xfrm>
            <a:off x="457200" y="1600200"/>
            <a:ext cx="4032250" cy="3715385"/>
          </a:xfrm>
          <a:ln w="28575" cmpd="sng">
            <a:solidFill>
              <a:srgbClr val="00B050"/>
            </a:solidFill>
            <a:prstDash val="solid"/>
          </a:ln>
        </p:spPr>
        <p:txBody>
          <a:bodyPr/>
          <a:p>
            <a:pPr marL="0" indent="0" algn="just">
              <a:buNone/>
            </a:pPr>
            <a:r>
              <a:rPr lang="en-US" sz="1400"/>
              <a:t>      </a:t>
            </a:r>
            <a:r>
              <a:rPr lang="en-US" sz="1400" b="1">
                <a:solidFill>
                  <a:srgbClr val="00B050"/>
                </a:solidFill>
              </a:rPr>
              <a:t>Науру</a:t>
            </a:r>
            <a:r>
              <a:rPr lang="en-US" sz="1400"/>
              <a:t> (Пријатно острво) је мала острвска држава у Тихом океану близу екватора. Припада архипелагу Микронезија. Острво је коралног порекла које се налази на врху угашеног подводног вулкана. Клима је топла - месечни просек температуре  је 27,5° С, а количина падавина у току године варира и зависи од феномена Ел Нињо. Годишњи просек падавина је 1900 mm. Од биљног света на острву се могу наћи кокосова палма, хибискус и др. На острву не постоје велике животиње, али има инсеката и морских птица. Глобално загревање прети нестајању овог острва због подизања нивоа океана. Површина ове државе је 21,3 km². </a:t>
            </a:r>
            <a:endParaRPr lang="en-US" sz="800"/>
          </a:p>
          <a:p>
            <a:endParaRPr lang="en-US" sz="800"/>
          </a:p>
          <a:p>
            <a:endParaRPr lang="en-US" sz="800"/>
          </a:p>
        </p:txBody>
      </p:sp>
      <p:sp>
        <p:nvSpPr>
          <p:cNvPr id="4" name="Content Placeholder 3"/>
          <p:cNvSpPr>
            <a:spLocks noGrp="1"/>
          </p:cNvSpPr>
          <p:nvPr>
            <p:ph sz="half" idx="2"/>
          </p:nvPr>
        </p:nvSpPr>
        <p:spPr>
          <a:xfrm>
            <a:off x="4654550" y="1600200"/>
            <a:ext cx="4032250" cy="3715385"/>
          </a:xfrm>
          <a:ln w="28575" cmpd="sng">
            <a:solidFill>
              <a:srgbClr val="00B050"/>
            </a:solidFill>
            <a:prstDash val="solid"/>
          </a:ln>
        </p:spPr>
        <p:txBody>
          <a:bodyPr/>
          <a:p>
            <a:pPr marL="0" indent="0" algn="just">
              <a:buNone/>
            </a:pPr>
            <a:r>
              <a:rPr lang="sr-Cyrl-RS" altLang="en-US" sz="1800">
                <a:sym typeface="+mn-ea"/>
              </a:rPr>
              <a:t>     </a:t>
            </a:r>
            <a:r>
              <a:rPr lang="en-US" sz="1800">
                <a:sym typeface="+mn-ea"/>
              </a:rPr>
              <a:t> Број становника из 2017. године према подацима Светске банке је </a:t>
            </a:r>
            <a:r>
              <a:rPr lang="en-US" sz="1800">
                <a:solidFill>
                  <a:srgbClr val="00B050"/>
                </a:solidFill>
                <a:sym typeface="+mn-ea"/>
              </a:rPr>
              <a:t>13649</a:t>
            </a:r>
            <a:r>
              <a:rPr lang="en-US" sz="1800">
                <a:sym typeface="+mn-ea"/>
              </a:rPr>
              <a:t>. На острву живи </a:t>
            </a:r>
            <a:r>
              <a:rPr lang="en-US" sz="1800" b="1">
                <a:solidFill>
                  <a:srgbClr val="00B050"/>
                </a:solidFill>
                <a:sym typeface="+mn-ea"/>
              </a:rPr>
              <a:t>12 племена</a:t>
            </a:r>
            <a:r>
              <a:rPr lang="en-US" sz="1800">
                <a:sym typeface="+mn-ea"/>
              </a:rPr>
              <a:t> што је симболично представљено звездом са 12 кракова на застави. По облику владавине је република, а нема званичан главни град. </a:t>
            </a:r>
            <a:endParaRPr lang="en-US" sz="1800">
              <a:sym typeface="+mn-ea"/>
            </a:endParaRPr>
          </a:p>
          <a:p>
            <a:pPr marL="0" indent="0" algn="just">
              <a:buNone/>
            </a:pPr>
            <a:r>
              <a:rPr lang="en-US" sz="1800">
                <a:sym typeface="+mn-ea"/>
              </a:rPr>
              <a:t>Административно седиште је град Јарен.</a:t>
            </a:r>
            <a:endParaRPr lang="en-US" sz="1800"/>
          </a:p>
          <a:p>
            <a:pPr marL="0" indent="0">
              <a:buNone/>
            </a:pPr>
            <a:r>
              <a:rPr lang="en-US" sz="1800">
                <a:sym typeface="+mn-ea"/>
              </a:rPr>
              <a:t>                               </a:t>
            </a:r>
            <a:r>
              <a:rPr lang="en-US" sz="1800" i="1">
                <a:sym typeface="+mn-ea"/>
              </a:rPr>
              <a:t>  Ивана Јанковић</a:t>
            </a:r>
            <a:endParaRPr lang="en-US" sz="800" i="1"/>
          </a:p>
          <a:p>
            <a:endParaRPr lang="en-US" sz="800" i="1"/>
          </a:p>
        </p:txBody>
      </p:sp>
      <p:sp>
        <p:nvSpPr>
          <p:cNvPr id="5" name="Footer Placeholder 4"/>
          <p:cNvSpPr>
            <a:spLocks noGrp="1"/>
          </p:cNvSpPr>
          <p:nvPr>
            <p:ph type="ftr" sz="quarter" idx="11"/>
          </p:nvPr>
        </p:nvSpPr>
        <p:spPr>
          <a:xfrm>
            <a:off x="2512060" y="6358890"/>
            <a:ext cx="2895600" cy="476250"/>
          </a:xfrm>
        </p:spPr>
        <p:txBody>
          <a:bodyPr/>
          <a:p>
            <a:pPr lvl="0"/>
            <a:r>
              <a:rPr lang="es-ES"/>
              <a:t>Марија Милићевић</a:t>
            </a:r>
            <a:endParaRPr lang="es-ES"/>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2"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strips(downLeft)">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strips(downLeft)">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bg/>
                                          </p:spTgt>
                                        </p:tgtEl>
                                        <p:attrNameLst>
                                          <p:attrName>style.visibility</p:attrName>
                                        </p:attrNameLst>
                                      </p:cBhvr>
                                      <p:to>
                                        <p:strVal val="visible"/>
                                      </p:to>
                                    </p:set>
                                    <p:animEffect transition="in" filter="strips(downLeft)">
                                      <p:cBhvr>
                                        <p:cTn id="27" dur="500"/>
                                        <p:tgtEl>
                                          <p:spTgt spid="4">
                                            <p:bg/>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strips(downLeft)">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strips(downLeft)">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strips(downLeft)">
                                      <p:cBhvr>
                                        <p:cTn id="4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3" grpId="0" animBg="1" build="p"/>
      <p:bldP spid="3" grpId="1" animBg="1" build="p"/>
      <p:bldP spid="4" grpId="0" animBg="1" build="p"/>
      <p:bldP spid="4" grpId="1" animBg="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Математика</a:t>
            </a:r>
            <a:endParaRPr lang="sr-Cyrl-RS" altLang="en-US"/>
          </a:p>
        </p:txBody>
      </p:sp>
      <p:sp>
        <p:nvSpPr>
          <p:cNvPr id="3" name="Content Placeholder 2"/>
          <p:cNvSpPr>
            <a:spLocks noGrp="1"/>
          </p:cNvSpPr>
          <p:nvPr>
            <p:ph sz="half" idx="1"/>
          </p:nvPr>
        </p:nvSpPr>
        <p:spPr>
          <a:xfrm>
            <a:off x="457200" y="1568450"/>
            <a:ext cx="4032250" cy="3772535"/>
          </a:xfrm>
          <a:ln w="28575" cmpd="sng">
            <a:solidFill>
              <a:srgbClr val="00B050"/>
            </a:solidFill>
            <a:prstDash val="solid"/>
          </a:ln>
        </p:spPr>
        <p:txBody>
          <a:bodyPr/>
          <a:p>
            <a:pPr marL="0" indent="0" algn="ctr">
              <a:buNone/>
            </a:pPr>
            <a:r>
              <a:rPr lang="en-US" sz="1400"/>
              <a:t> Ево још неколико важних података:</a:t>
            </a:r>
            <a:endParaRPr lang="en-US" sz="1400"/>
          </a:p>
          <a:p>
            <a:r>
              <a:rPr lang="en-US" sz="1400"/>
              <a:t>Број гојазних људи порастао је </a:t>
            </a:r>
            <a:r>
              <a:rPr lang="en-US" sz="1400">
                <a:solidFill>
                  <a:srgbClr val="EA4B14"/>
                </a:solidFill>
              </a:rPr>
              <a:t>три пута </a:t>
            </a:r>
            <a:r>
              <a:rPr lang="en-US" sz="1400"/>
              <a:t>од 1975. до 2016. године. </a:t>
            </a:r>
            <a:endParaRPr lang="en-US" sz="1400"/>
          </a:p>
          <a:p>
            <a:r>
              <a:rPr lang="en-US" sz="1400"/>
              <a:t>Око 2 милијарде одраслих (18 година и старији)</a:t>
            </a:r>
            <a:r>
              <a:rPr lang="en-US" sz="1400" b="1">
                <a:solidFill>
                  <a:srgbClr val="EA4B14"/>
                </a:solidFill>
              </a:rPr>
              <a:t> 2016.</a:t>
            </a:r>
            <a:r>
              <a:rPr lang="en-US" sz="1400"/>
              <a:t> године је имало прекомерну телесну масу, а међу њима је било преко 650 милиона гојазних.</a:t>
            </a:r>
            <a:endParaRPr lang="en-US" sz="1400"/>
          </a:p>
          <a:p>
            <a:r>
              <a:rPr lang="en-US" sz="1400"/>
              <a:t>У свету је 2016. године било око 39% одраслих с прекомерном телесном масом, а око</a:t>
            </a:r>
            <a:r>
              <a:rPr lang="en-US" sz="1400">
                <a:solidFill>
                  <a:srgbClr val="EA4B14"/>
                </a:solidFill>
              </a:rPr>
              <a:t> 13% гојазних</a:t>
            </a:r>
            <a:r>
              <a:rPr lang="en-US" sz="1400"/>
              <a:t>.</a:t>
            </a:r>
            <a:endParaRPr lang="en-US" sz="1400"/>
          </a:p>
          <a:p>
            <a:r>
              <a:rPr lang="en-US" sz="1400"/>
              <a:t>Око 340 милиона деце и адолесцената узраста од пет до шеснаест година имало је 2016. године прекомерну телесну масу. </a:t>
            </a:r>
            <a:endParaRPr lang="en-US" sz="1400"/>
          </a:p>
          <a:p>
            <a:pPr marL="0" indent="0" algn="r">
              <a:buNone/>
            </a:pPr>
            <a:endParaRPr lang="en-US" sz="1400"/>
          </a:p>
          <a:p>
            <a:pPr marL="0" indent="0" algn="r">
              <a:buNone/>
            </a:pPr>
            <a:r>
              <a:rPr lang="en-US" sz="1400" i="1"/>
              <a:t>Подаци преузети са сајта Светске здравствене организације</a:t>
            </a:r>
            <a:endParaRPr lang="en-US" sz="1400" i="1"/>
          </a:p>
          <a:p>
            <a:endParaRPr lang="en-US" sz="800" i="1"/>
          </a:p>
          <a:p>
            <a:endParaRPr lang="en-US" sz="800"/>
          </a:p>
          <a:p>
            <a:endParaRPr lang="en-US" sz="800"/>
          </a:p>
        </p:txBody>
      </p:sp>
      <p:sp>
        <p:nvSpPr>
          <p:cNvPr id="4" name="Footer Placeholder 3"/>
          <p:cNvSpPr>
            <a:spLocks noGrp="1"/>
          </p:cNvSpPr>
          <p:nvPr>
            <p:ph type="ftr" sz="quarter" idx="11"/>
          </p:nvPr>
        </p:nvSpPr>
        <p:spPr>
          <a:xfrm>
            <a:off x="2455545" y="6344285"/>
            <a:ext cx="2895600" cy="476250"/>
          </a:xfrm>
        </p:spPr>
        <p:txBody>
          <a:bodyPr/>
          <a:p>
            <a:pPr lvl="0"/>
            <a:r>
              <a:rPr lang="es-ES"/>
              <a:t>Марија Милићевић</a:t>
            </a:r>
            <a:endParaRPr lang="es-ES"/>
          </a:p>
        </p:txBody>
      </p:sp>
      <p:pic>
        <p:nvPicPr>
          <p:cNvPr id="5" name="Content Placeholder 4"/>
          <p:cNvPicPr>
            <a:picLocks noChangeAspect="1"/>
          </p:cNvPicPr>
          <p:nvPr>
            <p:ph sz="half" idx="2"/>
          </p:nvPr>
        </p:nvPicPr>
        <p:blipFill>
          <a:blip r:embed="rId1"/>
          <a:stretch>
            <a:fillRect/>
          </a:stretch>
        </p:blipFill>
        <p:spPr>
          <a:xfrm>
            <a:off x="5100320" y="1858645"/>
            <a:ext cx="3586480" cy="2900045"/>
          </a:xfrm>
          <a:prstGeom prst="rect">
            <a:avLst/>
          </a:prstGeom>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edg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edg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edg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edge">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edge">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edge">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edg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heel(1)">
                                      <p:cBhvr>
                                        <p:cTn id="4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animBg="1" build="p"/>
      <p:bldP spid="3" grpId="1" animBg="1" build="p"/>
    </p:bldLst>
  </p:timing>
</p:sld>
</file>

<file path=ppt/tags/tag1.xml><?xml version="1.0" encoding="utf-8"?>
<p:tagLst xmlns:p="http://schemas.openxmlformats.org/presentationml/2006/main">
  <p:tag name="KSO_WM_UNIT_DIAGRAM_MODELTYPE" val="dynamicNum"/>
  <p:tag name="KSO_WM_BEAUTIFY_FLAG" val="#wm#"/>
  <p:tag name="KSO_WM_UNIT_TYPE" val="ζ_h_f"/>
</p:tagLst>
</file>

<file path=ppt/theme/theme1.xml><?xml version="1.0" encoding="utf-8"?>
<a:theme xmlns:a="http://schemas.openxmlformats.org/drawingml/2006/main" name="Diseño predeterminado">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5599</Words>
  <Application>WPS Presentation</Application>
  <PresentationFormat>Presentación en pantalla</PresentationFormat>
  <Paragraphs>137</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SimSun</vt:lpstr>
      <vt:lpstr>Wingdings</vt:lpstr>
      <vt:lpstr>Microsoft YaHei</vt:lpstr>
      <vt:lpstr/>
      <vt:lpstr>Arial Unicode MS</vt:lpstr>
      <vt:lpstr>Calibri</vt:lpstr>
      <vt:lpstr>Euphorigenic</vt:lpstr>
      <vt:lpstr>Diseño predeterminado</vt:lpstr>
      <vt:lpstr>ПРИКАЗ ПОДАТАКА</vt:lpstr>
      <vt:lpstr>У организацији овог часа су ми помогле наставница географије, Ивана Јанковић, и наставница биологије, Данијела Стефановић, које су за вас такође припремиле одређени материјал који ће се наћи у овој презентацији.</vt:lpstr>
      <vt:lpstr>Биологија</vt:lpstr>
      <vt:lpstr> Биологија </vt:lpstr>
      <vt:lpstr> Биологија </vt:lpstr>
      <vt:lpstr>Географија</vt:lpstr>
      <vt:lpstr>Географија</vt:lpstr>
      <vt:lpstr>Географија</vt:lpstr>
      <vt:lpstr>Математика</vt:lpstr>
      <vt:lpstr>Математика</vt:lpstr>
      <vt:lpstr>Хвала на пажњи!</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sesti razred</cp:lastModifiedBy>
  <cp:revision>597</cp:revision>
  <dcterms:created xsi:type="dcterms:W3CDTF">2010-05-23T14:28:00Z</dcterms:created>
  <dcterms:modified xsi:type="dcterms:W3CDTF">2020-04-29T14:39:16Z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1033-11.2.0.9232</vt:lpwstr>
  </property>
</Properties>
</file>